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6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Lst>
  <p:sldSz cx="9144000" cy="5143500" type="screen16x9"/>
  <p:notesSz cx="6858000" cy="9144000"/>
  <p:embeddedFontLst>
    <p:embeddedFont>
      <p:font typeface="Calibri" panose="020F0502020204030204" pitchFamily="34" charset="0"/>
      <p:regular r:id="rId67"/>
      <p:bold r:id="rId68"/>
      <p:italic r:id="rId69"/>
      <p:boldItalic r:id="rId70"/>
    </p:embeddedFont>
    <p:embeddedFont>
      <p:font typeface="Helvetica Neue" panose="020B0604020202020204" charset="0"/>
      <p:regular r:id="rId71"/>
      <p:bold r:id="rId72"/>
      <p:italic r:id="rId73"/>
      <p:boldItalic r:id="rId74"/>
    </p:embeddedFont>
    <p:embeddedFont>
      <p:font typeface="Roboto" panose="02000000000000000000" pitchFamily="2" charset="0"/>
      <p:regular r:id="rId75"/>
      <p:bold r:id="rId76"/>
      <p:italic r:id="rId77"/>
      <p:boldItalic r:id="rId78"/>
    </p:embeddedFont>
    <p:embeddedFont>
      <p:font typeface="Times" panose="02020603050405020304" pitchFamily="18"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01" autoAdjust="0"/>
  </p:normalViewPr>
  <p:slideViewPr>
    <p:cSldViewPr snapToGrid="0">
      <p:cViewPr varScale="1">
        <p:scale>
          <a:sx n="96" d="100"/>
          <a:sy n="96" d="100"/>
        </p:scale>
        <p:origin x="100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font" Target="fonts/font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61" Type="http://schemas.openxmlformats.org/officeDocument/2006/relationships/slide" Target="slides/slide59.xml"/><Relationship Id="rId8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1112bfc964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1112bfc964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1112bfc964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1112bfc96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1112bfc964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1112bfc96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112bfc964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11112bfc96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10b741768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10b74176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111f255c5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111f255c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1112bfc96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1112bfc96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1112bfc964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1112bfc964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Char char="●"/>
            </a:pPr>
            <a:r>
              <a:rPr lang="en" sz="1800">
                <a:solidFill>
                  <a:srgbClr val="595959"/>
                </a:solidFill>
              </a:rPr>
              <a:t>In a tightly coupled system, an implementation change (e.g. a change in a back-end data type) would require a change to the interface and therefore the connecting systems.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1112bfc964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1112bfc96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noProof="0" dirty="0"/>
              <a:t>WSDL = WEB SERVICE DEFINED LANGAUGE]</a:t>
            </a:r>
          </a:p>
          <a:p>
            <a:pPr marL="628650" lvl="1" indent="-171450" algn="l" rtl="0">
              <a:spcBef>
                <a:spcPts val="0"/>
              </a:spcBef>
              <a:spcAft>
                <a:spcPts val="0"/>
              </a:spcAft>
            </a:pPr>
            <a:r>
              <a:rPr lang="en-US" noProof="0" dirty="0"/>
              <a:t>The configuration file used to define input and output format of a service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111f255c50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111f255c5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cccf24a7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cccf24a7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5c2d7ea1d_0_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5c2d7ea1d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111f255c50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111f255c50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111f255c50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111f255c5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111f255c5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111f255c5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111f255c50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111f255c50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111f255c50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111f255c5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111f255c50_0_1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111f255c5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115c2d7ea1d_0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115c2d7ea1d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115c2d7ea1d_0_14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8" name="Google Shape;348;g115c2d7ea1d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15c2d7ea1d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4" name="Google Shape;354;g115c2d7ea1d_0_1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15c2d7ea1d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15c2d7ea1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5c2d7ea1d_0_154: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1" name="Google Shape;361;g115c2d7ea1d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5c2d7ea1d_0_15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115c2d7ea1d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15c2d7ea1d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15c2d7ea1d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15c2d7ea1d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15c2d7ea1d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15c2d7ea1d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15c2d7ea1d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15c2d7ea1d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15c2d7ea1d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15c2d7ea1d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15c2d7ea1d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15c2d7ea1d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7" name="Google Shape;407;g115c2d7ea1d_0_19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15c2d7ea1d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3" name="Google Shape;413;g115c2d7ea1d_0_20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115c2d7ea1d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115c2d7ea1d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15c2d7ea1d_0_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4" name="Google Shape;134;g115c2d7ea1d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115c2d7ea1d_0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115c2d7ea1d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111f255c50_0_1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1111f255c50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118637b89b1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118637b89b1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118637b89b1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118637b89b1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18637b89b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118637b89b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18637b89b1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18637b89b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111f255c50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111f255c50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10b7417688_0_380:notes"/>
          <p:cNvSpPr>
            <a:spLocks noGrp="1" noRot="1" noChangeAspect="1"/>
          </p:cNvSpPr>
          <p:nvPr>
            <p:ph type="sldImg" idx="2"/>
          </p:nvPr>
        </p:nvSpPr>
        <p:spPr>
          <a:xfrm>
            <a:off x="406400" y="698500"/>
            <a:ext cx="6197700" cy="34863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g110b7417688_0_3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3" name="Google Shape;473;g110b7417688_0_3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10b7417688_0_392:notes"/>
          <p:cNvSpPr>
            <a:spLocks noGrp="1" noRot="1" noChangeAspect="1"/>
          </p:cNvSpPr>
          <p:nvPr>
            <p:ph type="sldImg" idx="2"/>
          </p:nvPr>
        </p:nvSpPr>
        <p:spPr>
          <a:xfrm>
            <a:off x="406400" y="698500"/>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3" name="Google Shape;483;g110b7417688_0_3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Goal is to add more resources to the services along the critical execution path (bottle neck)</a:t>
            </a:r>
            <a:endParaRPr dirty="0"/>
          </a:p>
        </p:txBody>
      </p:sp>
      <p:sp>
        <p:nvSpPr>
          <p:cNvPr id="484" name="Google Shape;484;g110b7417688_0_3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0b7417688_0_40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4" name="Google Shape;494;g110b7417688_0_4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5c2d7ea1d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5c2d7ea1d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1018336cf0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1018336cf0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1018336cf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11018336cf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1018336cf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1018336cf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Idea is that a machine does not have to be constantly running (like a virtual machine with Infrastructure as a service), rather, a single server (running for example an instance of a container or VM) will serve many people solely to run a function on that single virtual machine or container).</a:t>
            </a:r>
          </a:p>
          <a:p>
            <a:pPr marL="0" lvl="0" indent="0" algn="l" rtl="0">
              <a:spcBef>
                <a:spcPts val="0"/>
              </a:spcBef>
              <a:spcAft>
                <a:spcPts val="0"/>
              </a:spcAft>
              <a:buNone/>
            </a:pPr>
            <a:r>
              <a:rPr lang="en-US" dirty="0"/>
              <a:t>*thus it is in some applications more efficient, in both power, memory consumption, etc.</a:t>
            </a:r>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11018336cf0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11018336cf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118637b89b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118637b89b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1018336cf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1018336cf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02124"/>
                </a:solidFill>
                <a:highlight>
                  <a:srgbClr val="FFFFFF"/>
                </a:highlight>
                <a:latin typeface="Roboto"/>
                <a:ea typeface="Roboto"/>
                <a:cs typeface="Roboto"/>
                <a:sym typeface="Roboto"/>
              </a:rPr>
              <a:t>On-premise software is installed locally, on your business' computers and servers</a:t>
            </a: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endParaRPr sz="1200">
              <a:solidFill>
                <a:srgbClr val="202124"/>
              </a:solidFill>
              <a:highlight>
                <a:srgbClr val="FFFFFF"/>
              </a:highlight>
              <a:latin typeface="Roboto"/>
              <a:ea typeface="Roboto"/>
              <a:cs typeface="Roboto"/>
              <a:sym typeface="Roboto"/>
            </a:endParaRPr>
          </a:p>
          <a:p>
            <a:pPr marL="0" lvl="0" indent="0" algn="l" rtl="0">
              <a:spcBef>
                <a:spcPts val="0"/>
              </a:spcBef>
              <a:spcAft>
                <a:spcPts val="0"/>
              </a:spcAft>
              <a:buNone/>
            </a:pPr>
            <a:r>
              <a:rPr lang="en" sz="1200" b="1">
                <a:solidFill>
                  <a:srgbClr val="202124"/>
                </a:solidFill>
                <a:highlight>
                  <a:srgbClr val="FFFFFF"/>
                </a:highlight>
                <a:latin typeface="Roboto"/>
                <a:ea typeface="Roboto"/>
                <a:cs typeface="Roboto"/>
                <a:sym typeface="Roboto"/>
              </a:rPr>
              <a:t>Capital expenditures</a:t>
            </a:r>
            <a:r>
              <a:rPr lang="en" sz="1200">
                <a:solidFill>
                  <a:srgbClr val="202124"/>
                </a:solidFill>
                <a:highlight>
                  <a:srgbClr val="FFFFFF"/>
                </a:highlight>
                <a:latin typeface="Roboto"/>
                <a:ea typeface="Roboto"/>
                <a:cs typeface="Roboto"/>
                <a:sym typeface="Roboto"/>
              </a:rPr>
              <a:t> (CapEx) are funds used by a company to acquire, upgrade, and maintain physical assets such as property, plants, buildings, technology, or equipment. </a:t>
            </a:r>
            <a:endParaRPr sz="1200">
              <a:solidFill>
                <a:srgbClr val="202124"/>
              </a:solidFill>
              <a:highlight>
                <a:srgbClr val="FFFFFF"/>
              </a:highlight>
              <a:latin typeface="Roboto"/>
              <a:ea typeface="Roboto"/>
              <a:cs typeface="Roboto"/>
              <a:sym typeface="Roboto"/>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11018336cf0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11018336cf0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1018336cf0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1018336cf0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1018336cf0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1018336cf0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14fb9120a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14fb9120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15c2d7ea1d_0_1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15c2d7ea1d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14fb9120ab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14fb9120a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14fb9120ab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14fb9120ab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14fb9120a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14fb9120a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114fb9120a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114fb9120a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1112bfc9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1112bfc9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1112bfc964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1112bfc96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112bfc964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1112bfc96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68096" y="438912"/>
            <a:ext cx="7290000" cy="1124700"/>
          </a:xfrm>
          <a:prstGeom prst="rect">
            <a:avLst/>
          </a:prstGeom>
          <a:noFill/>
          <a:ln>
            <a:noFill/>
          </a:ln>
        </p:spPr>
        <p:txBody>
          <a:bodyPr spcFirstLastPara="1" wrap="square" lIns="68575" tIns="34275" rIns="68575" bIns="34275" anchor="ctr" anchorCtr="0">
            <a:normAutofit/>
          </a:bodyPr>
          <a:lstStyle>
            <a:lvl1pPr lvl="0" algn="l" rtl="0">
              <a:lnSpc>
                <a:spcPct val="80000"/>
              </a:lnSpc>
              <a:spcBef>
                <a:spcPts val="0"/>
              </a:spcBef>
              <a:spcAft>
                <a:spcPts val="0"/>
              </a:spcAft>
              <a:buClr>
                <a:srgbClr val="0C0C0C"/>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768095" y="1714500"/>
            <a:ext cx="3566400" cy="3017400"/>
          </a:xfrm>
          <a:prstGeom prst="rect">
            <a:avLst/>
          </a:prstGeom>
          <a:noFill/>
          <a:ln>
            <a:noFill/>
          </a:ln>
        </p:spPr>
        <p:txBody>
          <a:bodyPr spcFirstLastPara="1" wrap="square" lIns="34275" tIns="34275" rIns="34275" bIns="34275"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3" name="Google Shape;53;p13"/>
          <p:cNvSpPr txBox="1">
            <a:spLocks noGrp="1"/>
          </p:cNvSpPr>
          <p:nvPr>
            <p:ph type="body" idx="2"/>
          </p:nvPr>
        </p:nvSpPr>
        <p:spPr>
          <a:xfrm>
            <a:off x="4491990" y="1714500"/>
            <a:ext cx="3566400" cy="3017400"/>
          </a:xfrm>
          <a:prstGeom prst="rect">
            <a:avLst/>
          </a:prstGeom>
          <a:noFill/>
          <a:ln>
            <a:noFill/>
          </a:ln>
        </p:spPr>
        <p:txBody>
          <a:bodyPr spcFirstLastPara="1" wrap="square" lIns="34275" tIns="34275" rIns="34275" bIns="34275" anchor="t" anchorCtr="0">
            <a:normAutofit/>
          </a:bodyPr>
          <a:lstStyle>
            <a:lvl1pPr marL="457200" lvl="0" indent="-317500" algn="l" rtl="0">
              <a:lnSpc>
                <a:spcPct val="90000"/>
              </a:lnSpc>
              <a:spcBef>
                <a:spcPts val="900"/>
              </a:spcBef>
              <a:spcAft>
                <a:spcPts val="0"/>
              </a:spcAft>
              <a:buSzPts val="1400"/>
              <a:buChar char="●"/>
              <a:defRPr/>
            </a:lvl1pPr>
            <a:lvl2pPr marL="914400" lvl="1" indent="-317500" algn="l" rtl="0">
              <a:lnSpc>
                <a:spcPct val="90000"/>
              </a:lnSpc>
              <a:spcBef>
                <a:spcPts val="200"/>
              </a:spcBef>
              <a:spcAft>
                <a:spcPts val="0"/>
              </a:spcAft>
              <a:buSzPts val="1400"/>
              <a:buChar char="○"/>
              <a:defRPr/>
            </a:lvl2pPr>
            <a:lvl3pPr marL="1371600" lvl="2" indent="-317500" algn="l" rtl="0">
              <a:lnSpc>
                <a:spcPct val="90000"/>
              </a:lnSpc>
              <a:spcBef>
                <a:spcPts val="300"/>
              </a:spcBef>
              <a:spcAft>
                <a:spcPts val="0"/>
              </a:spcAft>
              <a:buSzPts val="1400"/>
              <a:buChar char="■"/>
              <a:defRPr/>
            </a:lvl3pPr>
            <a:lvl4pPr marL="1828800" lvl="3" indent="-317500" algn="l" rtl="0">
              <a:lnSpc>
                <a:spcPct val="90000"/>
              </a:lnSpc>
              <a:spcBef>
                <a:spcPts val="300"/>
              </a:spcBef>
              <a:spcAft>
                <a:spcPts val="0"/>
              </a:spcAft>
              <a:buSzPts val="1400"/>
              <a:buChar char="●"/>
              <a:defRPr/>
            </a:lvl4pPr>
            <a:lvl5pPr marL="2286000" lvl="4" indent="-317500" algn="l" rtl="0">
              <a:lnSpc>
                <a:spcPct val="90000"/>
              </a:lnSpc>
              <a:spcBef>
                <a:spcPts val="300"/>
              </a:spcBef>
              <a:spcAft>
                <a:spcPts val="0"/>
              </a:spcAft>
              <a:buSzPts val="1400"/>
              <a:buChar char="○"/>
              <a:defRPr/>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54" name="Google Shape;54;p13"/>
          <p:cNvSpPr txBox="1">
            <a:spLocks noGrp="1"/>
          </p:cNvSpPr>
          <p:nvPr>
            <p:ph type="dt" idx="10"/>
          </p:nvPr>
        </p:nvSpPr>
        <p:spPr>
          <a:xfrm>
            <a:off x="768097" y="4853028"/>
            <a:ext cx="1615500" cy="205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5" name="Google Shape;55;p13"/>
          <p:cNvSpPr txBox="1">
            <a:spLocks noGrp="1"/>
          </p:cNvSpPr>
          <p:nvPr>
            <p:ph type="ftr" idx="11"/>
          </p:nvPr>
        </p:nvSpPr>
        <p:spPr>
          <a:xfrm>
            <a:off x="3632199" y="4853028"/>
            <a:ext cx="4426200" cy="205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6" name="Google Shape;56;p13"/>
          <p:cNvSpPr txBox="1">
            <a:spLocks noGrp="1"/>
          </p:cNvSpPr>
          <p:nvPr>
            <p:ph type="sldNum" idx="12"/>
          </p:nvPr>
        </p:nvSpPr>
        <p:spPr>
          <a:xfrm>
            <a:off x="8128000" y="4853028"/>
            <a:ext cx="730500" cy="205800"/>
          </a:xfrm>
          <a:prstGeom prst="rect">
            <a:avLst/>
          </a:prstGeom>
          <a:noFill/>
          <a:ln>
            <a:noFill/>
          </a:ln>
        </p:spPr>
        <p:txBody>
          <a:bodyPr spcFirstLastPara="1" wrap="square" lIns="68575" tIns="34275" rIns="68575" bIns="34275" anchor="ctr" anchorCtr="0">
            <a:normAutofit lnSpcReduction="10000"/>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7"/>
        <p:cNvGrpSpPr/>
        <p:nvPr/>
      </p:nvGrpSpPr>
      <p:grpSpPr>
        <a:xfrm>
          <a:off x="0" y="0"/>
          <a:ext cx="0" cy="0"/>
          <a:chOff x="0" y="0"/>
          <a:chExt cx="0" cy="0"/>
        </a:xfrm>
      </p:grpSpPr>
      <p:sp>
        <p:nvSpPr>
          <p:cNvPr id="58" name="Google Shape;58;p14"/>
          <p:cNvSpPr txBox="1">
            <a:spLocks noGrp="1"/>
          </p:cNvSpPr>
          <p:nvPr>
            <p:ph type="title"/>
          </p:nvPr>
        </p:nvSpPr>
        <p:spPr>
          <a:xfrm>
            <a:off x="768096" y="438912"/>
            <a:ext cx="8090100" cy="1124700"/>
          </a:xfrm>
          <a:prstGeom prst="rect">
            <a:avLst/>
          </a:prstGeom>
          <a:noFill/>
          <a:ln>
            <a:noFill/>
          </a:ln>
        </p:spPr>
        <p:txBody>
          <a:bodyPr spcFirstLastPara="1" wrap="square" lIns="68575" tIns="34275" rIns="68575" bIns="34275" anchor="ctr" anchorCtr="0">
            <a:normAutofit/>
          </a:bodyPr>
          <a:lstStyle>
            <a:lvl1pPr lvl="0" algn="l" rtl="0">
              <a:lnSpc>
                <a:spcPct val="80000"/>
              </a:lnSpc>
              <a:spcBef>
                <a:spcPts val="0"/>
              </a:spcBef>
              <a:spcAft>
                <a:spcPts val="0"/>
              </a:spcAft>
              <a:buClr>
                <a:srgbClr val="C00000"/>
              </a:buClr>
              <a:buSzPts val="3800"/>
              <a:buFont typeface="Twentieth Century"/>
              <a:buNone/>
              <a:defRPr b="1">
                <a:solidFill>
                  <a:srgbClr val="C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 name="Google Shape;59;p14"/>
          <p:cNvSpPr txBox="1">
            <a:spLocks noGrp="1"/>
          </p:cNvSpPr>
          <p:nvPr>
            <p:ph type="body" idx="1"/>
          </p:nvPr>
        </p:nvSpPr>
        <p:spPr>
          <a:xfrm>
            <a:off x="768096" y="1714500"/>
            <a:ext cx="8090100" cy="3017400"/>
          </a:xfrm>
          <a:prstGeom prst="rect">
            <a:avLst/>
          </a:prstGeom>
          <a:noFill/>
          <a:ln>
            <a:noFill/>
          </a:ln>
        </p:spPr>
        <p:txBody>
          <a:bodyPr spcFirstLastPara="1" wrap="square" lIns="34275" tIns="34275" rIns="34275" bIns="34275" anchor="t" anchorCtr="0">
            <a:normAutofit/>
          </a:bodyPr>
          <a:lstStyle>
            <a:lvl1pPr marL="457200" lvl="0" indent="-361950" algn="l" rtl="0">
              <a:lnSpc>
                <a:spcPct val="90000"/>
              </a:lnSpc>
              <a:spcBef>
                <a:spcPts val="900"/>
              </a:spcBef>
              <a:spcAft>
                <a:spcPts val="0"/>
              </a:spcAft>
              <a:buSzPts val="2100"/>
              <a:buChar char="●"/>
              <a:defRPr sz="2100"/>
            </a:lvl1pPr>
            <a:lvl2pPr marL="914400" lvl="1" indent="-342900" algn="l" rtl="0">
              <a:lnSpc>
                <a:spcPct val="90000"/>
              </a:lnSpc>
              <a:spcBef>
                <a:spcPts val="200"/>
              </a:spcBef>
              <a:spcAft>
                <a:spcPts val="0"/>
              </a:spcAft>
              <a:buSzPts val="1800"/>
              <a:buChar char="○"/>
              <a:defRPr sz="1800"/>
            </a:lvl2pPr>
            <a:lvl3pPr marL="1371600" lvl="2" indent="-317500" algn="l" rtl="0">
              <a:lnSpc>
                <a:spcPct val="90000"/>
              </a:lnSpc>
              <a:spcBef>
                <a:spcPts val="300"/>
              </a:spcBef>
              <a:spcAft>
                <a:spcPts val="0"/>
              </a:spcAft>
              <a:buSzPts val="1400"/>
              <a:buChar char="■"/>
              <a:defRPr sz="1400"/>
            </a:lvl3pPr>
            <a:lvl4pPr marL="1828800" lvl="3" indent="-317500" algn="l" rtl="0">
              <a:lnSpc>
                <a:spcPct val="90000"/>
              </a:lnSpc>
              <a:spcBef>
                <a:spcPts val="300"/>
              </a:spcBef>
              <a:spcAft>
                <a:spcPts val="0"/>
              </a:spcAft>
              <a:buSzPts val="1400"/>
              <a:buChar char="●"/>
              <a:defRPr sz="1400"/>
            </a:lvl4pPr>
            <a:lvl5pPr marL="2286000" lvl="4" indent="-317500" algn="l" rtl="0">
              <a:lnSpc>
                <a:spcPct val="90000"/>
              </a:lnSpc>
              <a:spcBef>
                <a:spcPts val="300"/>
              </a:spcBef>
              <a:spcAft>
                <a:spcPts val="0"/>
              </a:spcAft>
              <a:buSzPts val="1400"/>
              <a:buChar char="○"/>
              <a:defRPr sz="1400"/>
            </a:lvl5pPr>
            <a:lvl6pPr marL="2743200" lvl="5" indent="-317500" algn="l" rtl="0">
              <a:lnSpc>
                <a:spcPct val="90000"/>
              </a:lnSpc>
              <a:spcBef>
                <a:spcPts val="300"/>
              </a:spcBef>
              <a:spcAft>
                <a:spcPts val="0"/>
              </a:spcAft>
              <a:buSzPts val="1400"/>
              <a:buChar char="■"/>
              <a:defRPr/>
            </a:lvl6pPr>
            <a:lvl7pPr marL="3200400" lvl="6" indent="-317500" algn="l" rtl="0">
              <a:lnSpc>
                <a:spcPct val="90000"/>
              </a:lnSpc>
              <a:spcBef>
                <a:spcPts val="300"/>
              </a:spcBef>
              <a:spcAft>
                <a:spcPts val="0"/>
              </a:spcAft>
              <a:buSzPts val="1400"/>
              <a:buChar char="●"/>
              <a:defRPr/>
            </a:lvl7pPr>
            <a:lvl8pPr marL="3657600" lvl="7" indent="-317500" algn="l" rtl="0">
              <a:lnSpc>
                <a:spcPct val="90000"/>
              </a:lnSpc>
              <a:spcBef>
                <a:spcPts val="300"/>
              </a:spcBef>
              <a:spcAft>
                <a:spcPts val="0"/>
              </a:spcAft>
              <a:buSzPts val="1400"/>
              <a:buChar char="○"/>
              <a:defRPr/>
            </a:lvl8pPr>
            <a:lvl9pPr marL="4114800" lvl="8" indent="-317500" algn="l" rtl="0">
              <a:lnSpc>
                <a:spcPct val="90000"/>
              </a:lnSpc>
              <a:spcBef>
                <a:spcPts val="300"/>
              </a:spcBef>
              <a:spcAft>
                <a:spcPts val="300"/>
              </a:spcAft>
              <a:buSzPts val="1400"/>
              <a:buChar char="■"/>
              <a:defRPr/>
            </a:lvl9pPr>
          </a:lstStyle>
          <a:p>
            <a:endParaRPr/>
          </a:p>
        </p:txBody>
      </p:sp>
      <p:sp>
        <p:nvSpPr>
          <p:cNvPr id="60" name="Google Shape;60;p14"/>
          <p:cNvSpPr txBox="1">
            <a:spLocks noGrp="1"/>
          </p:cNvSpPr>
          <p:nvPr>
            <p:ph type="dt" idx="10"/>
          </p:nvPr>
        </p:nvSpPr>
        <p:spPr>
          <a:xfrm>
            <a:off x="768097" y="4853028"/>
            <a:ext cx="1615500" cy="205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1" name="Google Shape;61;p14"/>
          <p:cNvSpPr txBox="1">
            <a:spLocks noGrp="1"/>
          </p:cNvSpPr>
          <p:nvPr>
            <p:ph type="ftr" idx="11"/>
          </p:nvPr>
        </p:nvSpPr>
        <p:spPr>
          <a:xfrm>
            <a:off x="3632199" y="4853028"/>
            <a:ext cx="4426200" cy="205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2" name="Google Shape;62;p14"/>
          <p:cNvSpPr txBox="1">
            <a:spLocks noGrp="1"/>
          </p:cNvSpPr>
          <p:nvPr>
            <p:ph type="sldNum" idx="12"/>
          </p:nvPr>
        </p:nvSpPr>
        <p:spPr>
          <a:xfrm>
            <a:off x="8128000" y="4853028"/>
            <a:ext cx="730500" cy="205800"/>
          </a:xfrm>
          <a:prstGeom prst="rect">
            <a:avLst/>
          </a:prstGeom>
          <a:noFill/>
          <a:ln>
            <a:noFill/>
          </a:ln>
        </p:spPr>
        <p:txBody>
          <a:bodyPr spcFirstLastPara="1" wrap="square" lIns="68575" tIns="34275" rIns="68575" bIns="34275" anchor="ctr" anchorCtr="0">
            <a:normAutofit lnSpcReduction="10000"/>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7"/>
        <p:cNvGrpSpPr/>
        <p:nvPr/>
      </p:nvGrpSpPr>
      <p:grpSpPr>
        <a:xfrm>
          <a:off x="0" y="0"/>
          <a:ext cx="0" cy="0"/>
          <a:chOff x="0" y="0"/>
          <a:chExt cx="0" cy="0"/>
        </a:xfrm>
      </p:grpSpPr>
      <p:sp>
        <p:nvSpPr>
          <p:cNvPr id="68" name="Google Shape;68;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9" name="Google Shape;69;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0" name="Google Shape;7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1"/>
        <p:cNvGrpSpPr/>
        <p:nvPr/>
      </p:nvGrpSpPr>
      <p:grpSpPr>
        <a:xfrm>
          <a:off x="0" y="0"/>
          <a:ext cx="0" cy="0"/>
          <a:chOff x="0" y="0"/>
          <a:chExt cx="0" cy="0"/>
        </a:xfrm>
      </p:grpSpPr>
      <p:sp>
        <p:nvSpPr>
          <p:cNvPr id="72" name="Google Shape;72;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3" name="Google Shape;73;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6" name="Google Shape;76;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1" name="Google Shape;81;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2" name="Google Shape;8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6"/>
        <p:cNvGrpSpPr/>
        <p:nvPr/>
      </p:nvGrpSpPr>
      <p:grpSpPr>
        <a:xfrm>
          <a:off x="0" y="0"/>
          <a:ext cx="0" cy="0"/>
          <a:chOff x="0" y="0"/>
          <a:chExt cx="0" cy="0"/>
        </a:xfrm>
      </p:grpSpPr>
      <p:sp>
        <p:nvSpPr>
          <p:cNvPr id="87" name="Google Shape;87;p2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8" name="Google Shape;88;p2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0"/>
        <p:cNvGrpSpPr/>
        <p:nvPr/>
      </p:nvGrpSpPr>
      <p:grpSpPr>
        <a:xfrm>
          <a:off x="0" y="0"/>
          <a:ext cx="0" cy="0"/>
          <a:chOff x="0" y="0"/>
          <a:chExt cx="0" cy="0"/>
        </a:xfrm>
      </p:grpSpPr>
      <p:sp>
        <p:nvSpPr>
          <p:cNvPr id="91" name="Google Shape;91;p2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3"/>
        <p:cNvGrpSpPr/>
        <p:nvPr/>
      </p:nvGrpSpPr>
      <p:grpSpPr>
        <a:xfrm>
          <a:off x="0" y="0"/>
          <a:ext cx="0" cy="0"/>
          <a:chOff x="0" y="0"/>
          <a:chExt cx="0" cy="0"/>
        </a:xfrm>
      </p:grpSpPr>
      <p:sp>
        <p:nvSpPr>
          <p:cNvPr id="94" name="Google Shape;94;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6" name="Google Shape;96;p2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7" name="Google Shape;97;p2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98" name="Google Shape;98;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sp>
        <p:nvSpPr>
          <p:cNvPr id="100" name="Google Shape;100;p2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01" name="Google Shape;10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2"/>
        <p:cNvGrpSpPr/>
        <p:nvPr/>
      </p:nvGrpSpPr>
      <p:grpSpPr>
        <a:xfrm>
          <a:off x="0" y="0"/>
          <a:ext cx="0" cy="0"/>
          <a:chOff x="0" y="0"/>
          <a:chExt cx="0" cy="0"/>
        </a:xfrm>
      </p:grpSpPr>
      <p:sp>
        <p:nvSpPr>
          <p:cNvPr id="103" name="Google Shape;103;p2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04" name="Google Shape;104;p2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05" name="Google Shape;105;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
        <p:cNvGrpSpPr/>
        <p:nvPr/>
      </p:nvGrpSpPr>
      <p:grpSpPr>
        <a:xfrm>
          <a:off x="0" y="0"/>
          <a:ext cx="0" cy="0"/>
          <a:chOff x="0" y="0"/>
          <a:chExt cx="0" cy="0"/>
        </a:xfrm>
      </p:grpSpPr>
      <p:sp>
        <p:nvSpPr>
          <p:cNvPr id="107" name="Google Shape;107;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 name="Google Shape;110;p27"/>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1200"/>
              </a:spcBef>
              <a:spcAft>
                <a:spcPts val="0"/>
              </a:spcAft>
              <a:buClr>
                <a:schemeClr val="dk1"/>
              </a:buClr>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111" name="Google Shape;111;p2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12" name="Google Shape;112;p2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sz="1100"/>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113" name="Google Shape;113;p2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65" name="Google Shape;65;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66" name="Google Shape;66;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en.wikipedia.org/wiki/World_Wide_Web" TargetMode="External"/><Relationship Id="rId7" Type="http://schemas.openxmlformats.org/officeDocument/2006/relationships/hyperlink" Target="https://en.wikipedia.org/wiki/XMLHttpRequest"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en.wikipedia.org/wiki/Hypertext_Transfer_Protocol" TargetMode="External"/><Relationship Id="rId5" Type="http://schemas.openxmlformats.org/officeDocument/2006/relationships/hyperlink" Target="https://en.wikipedia.org/wiki/XML" TargetMode="External"/><Relationship Id="rId4" Type="http://schemas.openxmlformats.org/officeDocument/2006/relationships/hyperlink" Target="https://en.wikipedia.org/wiki/JS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800"/>
              <a:t>CIS 490H/590J Edge Computing</a:t>
            </a:r>
            <a:endParaRPr sz="3800"/>
          </a:p>
          <a:p>
            <a:pPr marL="0" lvl="0" indent="0" algn="ctr" rtl="0">
              <a:spcBef>
                <a:spcPts val="0"/>
              </a:spcBef>
              <a:spcAft>
                <a:spcPts val="0"/>
              </a:spcAft>
              <a:buNone/>
            </a:pPr>
            <a:r>
              <a:rPr lang="en" sz="3800"/>
              <a:t>Multi-Layer Computing:Cloud Comp.</a:t>
            </a:r>
            <a:endParaRPr sz="3800"/>
          </a:p>
        </p:txBody>
      </p:sp>
      <p:sp>
        <p:nvSpPr>
          <p:cNvPr id="119" name="Google Shape;119;p28"/>
          <p:cNvSpPr txBox="1">
            <a:spLocks noGrp="1"/>
          </p:cNvSpPr>
          <p:nvPr>
            <p:ph type="subTitle" idx="1"/>
          </p:nvPr>
        </p:nvSpPr>
        <p:spPr>
          <a:xfrm>
            <a:off x="311700" y="2834125"/>
            <a:ext cx="8520600" cy="1121400"/>
          </a:xfrm>
          <a:prstGeom prst="rect">
            <a:avLst/>
          </a:prstGeom>
        </p:spPr>
        <p:txBody>
          <a:bodyPr spcFirstLastPara="1" wrap="square" lIns="91425" tIns="91425" rIns="91425" bIns="91425" anchor="t" anchorCtr="0">
            <a:normAutofit fontScale="47500" lnSpcReduction="10000"/>
          </a:bodyPr>
          <a:lstStyle/>
          <a:p>
            <a:pPr marL="0" lvl="0" indent="0" algn="ctr" rtl="0">
              <a:spcBef>
                <a:spcPts val="0"/>
              </a:spcBef>
              <a:spcAft>
                <a:spcPts val="0"/>
              </a:spcAft>
              <a:buNone/>
            </a:pPr>
            <a:r>
              <a:rPr lang="en"/>
              <a:t>Winter 2022</a:t>
            </a:r>
            <a:endParaRPr/>
          </a:p>
          <a:p>
            <a:pPr marL="0" lvl="0" indent="0" algn="ctr" rtl="0">
              <a:spcBef>
                <a:spcPts val="0"/>
              </a:spcBef>
              <a:spcAft>
                <a:spcPts val="0"/>
              </a:spcAft>
              <a:buClr>
                <a:schemeClr val="dk1"/>
              </a:buClr>
              <a:buSzPct val="39285"/>
              <a:buFont typeface="Arial"/>
              <a:buNone/>
            </a:pPr>
            <a:endParaRPr/>
          </a:p>
          <a:p>
            <a:pPr marL="0" lvl="0" indent="0" algn="ctr" rtl="0">
              <a:spcBef>
                <a:spcPts val="0"/>
              </a:spcBef>
              <a:spcAft>
                <a:spcPts val="0"/>
              </a:spcAft>
              <a:buNone/>
            </a:pPr>
            <a:r>
              <a:rPr lang="en"/>
              <a:t>Prof. Zheng Song</a:t>
            </a:r>
            <a:endParaRPr/>
          </a:p>
          <a:p>
            <a:pPr marL="0" lvl="0" indent="0" algn="l" rtl="0">
              <a:spcBef>
                <a:spcPts val="0"/>
              </a:spcBef>
              <a:spcAft>
                <a:spcPts val="0"/>
              </a:spcAft>
              <a:buNone/>
            </a:pPr>
            <a:endParaRPr/>
          </a:p>
          <a:p>
            <a:pPr marL="0" lvl="0" indent="0" algn="ctr" rtl="0">
              <a:spcBef>
                <a:spcPts val="0"/>
              </a:spcBef>
              <a:spcAft>
                <a:spcPts val="0"/>
              </a:spcAft>
              <a:buNone/>
            </a:pPr>
            <a:r>
              <a:rPr lang="en"/>
              <a:t>zhesong@umich.edu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Quality of Service (QoS) Matters!</a:t>
            </a:r>
            <a:endParaRPr/>
          </a:p>
        </p:txBody>
      </p:sp>
      <p:sp>
        <p:nvSpPr>
          <p:cNvPr id="181" name="Google Shape;181;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QoS: latency, reliability, availability, …</a:t>
            </a:r>
            <a:endParaRPr/>
          </a:p>
          <a:p>
            <a:pPr marL="0" lvl="0" indent="0" algn="l" rtl="0">
              <a:spcBef>
                <a:spcPts val="1200"/>
              </a:spcBef>
              <a:spcAft>
                <a:spcPts val="0"/>
              </a:spcAft>
              <a:buNone/>
            </a:pPr>
            <a:r>
              <a:rPr lang="en"/>
              <a:t>It is important as it can impact your client’s experience!</a:t>
            </a:r>
            <a:endParaRPr/>
          </a:p>
          <a:p>
            <a:pPr marL="0" lvl="0" indent="0" algn="l" rtl="0">
              <a:spcBef>
                <a:spcPts val="1200"/>
              </a:spcBef>
              <a:spcAft>
                <a:spcPts val="1200"/>
              </a:spcAft>
              <a:buNone/>
            </a:pPr>
            <a:r>
              <a:rPr lang="en"/>
              <a:t>Bad QoS ⇒ Angry Client =&gt; Less Business ⇒ No Profit!</a:t>
            </a:r>
            <a:endParaRPr/>
          </a:p>
        </p:txBody>
      </p:sp>
      <p:pic>
        <p:nvPicPr>
          <p:cNvPr id="182" name="Google Shape;182;p37"/>
          <p:cNvPicPr preferRelativeResize="0"/>
          <p:nvPr/>
        </p:nvPicPr>
        <p:blipFill>
          <a:blip r:embed="rId3">
            <a:alphaModFix/>
          </a:blip>
          <a:stretch>
            <a:fillRect/>
          </a:stretch>
        </p:blipFill>
        <p:spPr>
          <a:xfrm>
            <a:off x="4835475" y="2482450"/>
            <a:ext cx="4074048" cy="266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SLA: Service Provider’s Promise</a:t>
            </a:r>
            <a:endParaRPr/>
          </a:p>
        </p:txBody>
      </p:sp>
      <p:sp>
        <p:nvSpPr>
          <p:cNvPr id="188" name="Google Shape;188;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Service Level Agreement: </a:t>
            </a:r>
            <a:r>
              <a:rPr lang="en" sz="1500">
                <a:solidFill>
                  <a:srgbClr val="322A2A"/>
                </a:solidFill>
              </a:rPr>
              <a:t>A service-level agreement (SLA) defines the level of service expected by a customer from a supplier, laying out the metrics by which that service is measured</a:t>
            </a:r>
            <a:endParaRPr/>
          </a:p>
        </p:txBody>
      </p:sp>
      <p:pic>
        <p:nvPicPr>
          <p:cNvPr id="189" name="Google Shape;189;p38"/>
          <p:cNvPicPr preferRelativeResize="0"/>
          <p:nvPr/>
        </p:nvPicPr>
        <p:blipFill>
          <a:blip r:embed="rId3">
            <a:alphaModFix/>
          </a:blip>
          <a:stretch>
            <a:fillRect/>
          </a:stretch>
        </p:blipFill>
        <p:spPr>
          <a:xfrm>
            <a:off x="4625022" y="1917700"/>
            <a:ext cx="4109975" cy="30985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To provide a weather prediction web service?</a:t>
            </a:r>
            <a:endParaRPr/>
          </a:p>
          <a:p>
            <a:pPr marL="0" lvl="0" indent="0" algn="l" rtl="0">
              <a:spcBef>
                <a:spcPts val="0"/>
              </a:spcBef>
              <a:spcAft>
                <a:spcPts val="0"/>
              </a:spcAft>
              <a:buNone/>
            </a:pPr>
            <a:endParaRPr/>
          </a:p>
        </p:txBody>
      </p:sp>
      <p:sp>
        <p:nvSpPr>
          <p:cNvPr id="195" name="Google Shape;19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You promise that your service will be available 99.99%... but what if: </a:t>
            </a:r>
            <a:endParaRPr/>
          </a:p>
          <a:p>
            <a:pPr marL="457200" lvl="0" indent="-342900" algn="l" rtl="0">
              <a:spcBef>
                <a:spcPts val="1200"/>
              </a:spcBef>
              <a:spcAft>
                <a:spcPts val="0"/>
              </a:spcAft>
              <a:buSzPts val="1800"/>
              <a:buChar char="●"/>
            </a:pPr>
            <a:r>
              <a:rPr lang="en"/>
              <a:t>Your home network is down</a:t>
            </a:r>
            <a:endParaRPr/>
          </a:p>
          <a:p>
            <a:pPr marL="457200" lvl="0" indent="-342900" algn="l" rtl="0">
              <a:spcBef>
                <a:spcPts val="0"/>
              </a:spcBef>
              <a:spcAft>
                <a:spcPts val="0"/>
              </a:spcAft>
              <a:buSzPts val="1800"/>
              <a:buChar char="●"/>
            </a:pPr>
            <a:r>
              <a:rPr lang="en"/>
              <a:t>Your server is down and need repair</a:t>
            </a:r>
            <a:endParaRPr/>
          </a:p>
          <a:p>
            <a:pPr marL="457200" lvl="0" indent="-342900" algn="l" rtl="0">
              <a:spcBef>
                <a:spcPts val="0"/>
              </a:spcBef>
              <a:spcAft>
                <a:spcPts val="0"/>
              </a:spcAft>
              <a:buSzPts val="1800"/>
              <a:buChar char="●"/>
            </a:pPr>
            <a:r>
              <a:rPr lang="en"/>
              <a:t>Your cat eats the server!</a:t>
            </a:r>
            <a:endParaRPr/>
          </a:p>
          <a:p>
            <a:pPr marL="457200" lvl="0" indent="-342900" algn="l" rtl="0">
              <a:spcBef>
                <a:spcPts val="0"/>
              </a:spcBef>
              <a:spcAft>
                <a:spcPts val="0"/>
              </a:spcAft>
              <a:buSzPts val="1800"/>
              <a:buChar char="●"/>
            </a:pPr>
            <a:r>
              <a:rPr lang="en"/>
              <a:t>You have more clients when it snows heavily!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Cloud Computing kicks in</a:t>
            </a:r>
            <a:endParaRPr/>
          </a:p>
        </p:txBody>
      </p:sp>
      <p:sp>
        <p:nvSpPr>
          <p:cNvPr id="201" name="Google Shape;201;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a:t>Two ways of deploying a web service:</a:t>
            </a:r>
            <a:endParaRPr/>
          </a:p>
          <a:p>
            <a:pPr marL="457200" lvl="0" indent="-325755" algn="l" rtl="0">
              <a:spcBef>
                <a:spcPts val="1200"/>
              </a:spcBef>
              <a:spcAft>
                <a:spcPts val="0"/>
              </a:spcAft>
              <a:buSzPct val="100000"/>
              <a:buChar char="●"/>
            </a:pPr>
            <a:r>
              <a:rPr lang="en"/>
              <a:t>Setup your own server</a:t>
            </a:r>
            <a:endParaRPr/>
          </a:p>
          <a:p>
            <a:pPr marL="457200" lvl="0" indent="-325755" algn="l" rtl="0">
              <a:spcBef>
                <a:spcPts val="0"/>
              </a:spcBef>
              <a:spcAft>
                <a:spcPts val="0"/>
              </a:spcAft>
              <a:buSzPct val="100000"/>
              <a:buChar char="●"/>
            </a:pPr>
            <a:r>
              <a:rPr lang="en"/>
              <a:t>Rent cloud resources</a:t>
            </a:r>
            <a:endParaRPr/>
          </a:p>
          <a:p>
            <a:pPr marL="457200" lvl="0" indent="0" algn="l" rtl="0">
              <a:spcBef>
                <a:spcPts val="1200"/>
              </a:spcBef>
              <a:spcAft>
                <a:spcPts val="0"/>
              </a:spcAft>
              <a:buNone/>
            </a:pPr>
            <a:endParaRPr/>
          </a:p>
          <a:p>
            <a:pPr marL="0" lvl="0" indent="0" algn="l" rtl="0">
              <a:spcBef>
                <a:spcPts val="1200"/>
              </a:spcBef>
              <a:spcAft>
                <a:spcPts val="0"/>
              </a:spcAft>
              <a:buNone/>
            </a:pPr>
            <a:r>
              <a:rPr lang="en"/>
              <a:t>Cloud Computing:</a:t>
            </a:r>
            <a:endParaRPr/>
          </a:p>
          <a:p>
            <a:pPr marL="0" lvl="0" indent="0" algn="l" rtl="0">
              <a:spcBef>
                <a:spcPts val="1200"/>
              </a:spcBef>
              <a:spcAft>
                <a:spcPts val="0"/>
              </a:spcAft>
              <a:buNone/>
            </a:pPr>
            <a:r>
              <a:rPr lang="en"/>
              <a:t>- resource pooling</a:t>
            </a:r>
            <a:endParaRPr/>
          </a:p>
          <a:p>
            <a:pPr marL="0" lvl="0" indent="0" algn="l" rtl="0">
              <a:spcBef>
                <a:spcPts val="1200"/>
              </a:spcBef>
              <a:spcAft>
                <a:spcPts val="0"/>
              </a:spcAft>
              <a:buNone/>
            </a:pPr>
            <a:r>
              <a:rPr lang="en"/>
              <a:t>- make it possible for users to focus on service logic </a:t>
            </a:r>
            <a:endParaRPr/>
          </a:p>
          <a:p>
            <a:pPr marL="0" lvl="0" indent="0" algn="l" rtl="0">
              <a:spcBef>
                <a:spcPts val="1200"/>
              </a:spcBef>
              <a:spcAft>
                <a:spcPts val="0"/>
              </a:spcAft>
              <a:buNone/>
            </a:pPr>
            <a:r>
              <a:rPr lang="en"/>
              <a:t>- automatically recover from failure</a:t>
            </a:r>
            <a:endParaRPr/>
          </a:p>
          <a:p>
            <a:pPr marL="0" lvl="0" indent="0" algn="l" rtl="0">
              <a:spcBef>
                <a:spcPts val="1200"/>
              </a:spcBef>
              <a:spcAft>
                <a:spcPts val="1200"/>
              </a:spcAft>
              <a:buNone/>
            </a:pPr>
            <a:r>
              <a:rPr lang="en"/>
              <a:t>- automatically handle more clients for you (elasticity) </a:t>
            </a:r>
            <a:endParaRPr/>
          </a:p>
        </p:txBody>
      </p:sp>
      <p:pic>
        <p:nvPicPr>
          <p:cNvPr id="202" name="Google Shape;202;p40"/>
          <p:cNvPicPr preferRelativeResize="0"/>
          <p:nvPr/>
        </p:nvPicPr>
        <p:blipFill>
          <a:blip r:embed="rId3">
            <a:alphaModFix/>
          </a:blip>
          <a:stretch>
            <a:fillRect/>
          </a:stretch>
        </p:blipFill>
        <p:spPr>
          <a:xfrm>
            <a:off x="4821175" y="731375"/>
            <a:ext cx="4233825" cy="2455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Cloud Computing?</a:t>
            </a:r>
            <a:endParaRPr/>
          </a:p>
        </p:txBody>
      </p:sp>
      <p:sp>
        <p:nvSpPr>
          <p:cNvPr id="208" name="Google Shape;208;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560"/>
              </a:spcBef>
              <a:spcAft>
                <a:spcPts val="0"/>
              </a:spcAft>
              <a:buNone/>
            </a:pPr>
            <a:r>
              <a:rPr lang="en" sz="2800">
                <a:solidFill>
                  <a:schemeClr val="dk1"/>
                </a:solidFill>
              </a:rPr>
              <a:t>“The provisioning of services in a timely (near on instant), on-demand manner, to allow the </a:t>
            </a:r>
            <a:r>
              <a:rPr lang="en" sz="2800" u="sng">
                <a:solidFill>
                  <a:schemeClr val="dk1"/>
                </a:solidFill>
              </a:rPr>
              <a:t>scaling up and down</a:t>
            </a:r>
            <a:r>
              <a:rPr lang="en" sz="2800">
                <a:solidFill>
                  <a:schemeClr val="dk1"/>
                </a:solidFill>
              </a:rPr>
              <a:t> of resources”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if …</a:t>
            </a:r>
            <a:endParaRPr/>
          </a:p>
        </p:txBody>
      </p:sp>
      <p:sp>
        <p:nvSpPr>
          <p:cNvPr id="214" name="Google Shape;21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You develop a new application (A/C control) that can also use weather forecast?</a:t>
            </a:r>
            <a:endParaRPr/>
          </a:p>
          <a:p>
            <a:pPr marL="457200" lvl="0" indent="-342900" algn="l" rtl="0">
              <a:spcBef>
                <a:spcPts val="1200"/>
              </a:spcBef>
              <a:spcAft>
                <a:spcPts val="0"/>
              </a:spcAft>
              <a:buSzPts val="1800"/>
              <a:buChar char="●"/>
            </a:pPr>
            <a:r>
              <a:rPr lang="en"/>
              <a:t> Service result, two options: </a:t>
            </a:r>
            <a:endParaRPr/>
          </a:p>
          <a:p>
            <a:pPr marL="914400" lvl="1" indent="-317500" algn="l" rtl="0">
              <a:spcBef>
                <a:spcPts val="0"/>
              </a:spcBef>
              <a:spcAft>
                <a:spcPts val="0"/>
              </a:spcAft>
              <a:buSzPts val="1400"/>
              <a:buChar char="○"/>
            </a:pPr>
            <a:r>
              <a:rPr lang="en"/>
              <a:t>0 = turn on snow removal; 1 = turn off snow removal (can be used by app1, not by app2)</a:t>
            </a:r>
            <a:endParaRPr/>
          </a:p>
          <a:p>
            <a:pPr marL="914400" lvl="1" indent="-317500" algn="l" rtl="0">
              <a:spcBef>
                <a:spcPts val="0"/>
              </a:spcBef>
              <a:spcAft>
                <a:spcPts val="0"/>
              </a:spcAft>
              <a:buSzPts val="1400"/>
              <a:buChar char="○"/>
            </a:pPr>
            <a:r>
              <a:rPr lang="en"/>
              <a:t>Temperature: can be used by both apps. </a:t>
            </a:r>
            <a:endParaRPr/>
          </a:p>
          <a:p>
            <a:pPr marL="0" lvl="0" indent="0" algn="l" rtl="0">
              <a:spcBef>
                <a:spcPts val="1200"/>
              </a:spcBef>
              <a:spcAft>
                <a:spcPts val="0"/>
              </a:spcAft>
              <a:buNone/>
            </a:pPr>
            <a:r>
              <a:rPr lang="en"/>
              <a:t>You want others to use your weather forecast?</a:t>
            </a:r>
            <a:endParaRPr/>
          </a:p>
          <a:p>
            <a:pPr marL="457200" lvl="0" indent="-342900" algn="l" rtl="0">
              <a:spcBef>
                <a:spcPts val="1200"/>
              </a:spcBef>
              <a:spcAft>
                <a:spcPts val="0"/>
              </a:spcAft>
              <a:buSzPts val="1800"/>
              <a:buChar char="●"/>
            </a:pPr>
            <a:r>
              <a:rPr lang="en"/>
              <a:t>Make your service discoverable to your clients</a:t>
            </a:r>
            <a:endParaRPr/>
          </a:p>
          <a:p>
            <a:pPr marL="457200" lvl="0" indent="-342900" algn="l" rtl="0">
              <a:spcBef>
                <a:spcPts val="0"/>
              </a:spcBef>
              <a:spcAft>
                <a:spcPts val="0"/>
              </a:spcAft>
              <a:buSzPts val="1800"/>
              <a:buChar char="●"/>
            </a:pPr>
            <a:r>
              <a:rPr lang="en"/>
              <a:t>A file that describe your input and output standard</a:t>
            </a:r>
            <a:endParaRPr/>
          </a:p>
        </p:txBody>
      </p:sp>
      <p:pic>
        <p:nvPicPr>
          <p:cNvPr id="215" name="Google Shape;215;p42"/>
          <p:cNvPicPr preferRelativeResize="0"/>
          <p:nvPr/>
        </p:nvPicPr>
        <p:blipFill>
          <a:blip r:embed="rId3">
            <a:alphaModFix/>
          </a:blip>
          <a:stretch>
            <a:fillRect/>
          </a:stretch>
        </p:blipFill>
        <p:spPr>
          <a:xfrm>
            <a:off x="4646650" y="2218600"/>
            <a:ext cx="334050" cy="309550"/>
          </a:xfrm>
          <a:prstGeom prst="rect">
            <a:avLst/>
          </a:prstGeom>
          <a:noFill/>
          <a:ln>
            <a:noFill/>
          </a:ln>
        </p:spPr>
      </p:pic>
      <p:pic>
        <p:nvPicPr>
          <p:cNvPr id="216" name="Google Shape;216;p42"/>
          <p:cNvPicPr preferRelativeResize="0"/>
          <p:nvPr/>
        </p:nvPicPr>
        <p:blipFill>
          <a:blip r:embed="rId4">
            <a:alphaModFix/>
          </a:blip>
          <a:stretch>
            <a:fillRect/>
          </a:stretch>
        </p:blipFill>
        <p:spPr>
          <a:xfrm>
            <a:off x="8294225" y="1976175"/>
            <a:ext cx="334049" cy="3340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Service-oriented Architecture</a:t>
            </a:r>
            <a:endParaRPr/>
          </a:p>
        </p:txBody>
      </p:sp>
      <p:sp>
        <p:nvSpPr>
          <p:cNvPr id="222" name="Google Shape;22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For reusing services!</a:t>
            </a:r>
            <a:endParaRPr/>
          </a:p>
        </p:txBody>
      </p:sp>
      <p:pic>
        <p:nvPicPr>
          <p:cNvPr id="223" name="Google Shape;223;p43"/>
          <p:cNvPicPr preferRelativeResize="0"/>
          <p:nvPr/>
        </p:nvPicPr>
        <p:blipFill>
          <a:blip r:embed="rId3">
            <a:alphaModFix/>
          </a:blip>
          <a:stretch>
            <a:fillRect/>
          </a:stretch>
        </p:blipFill>
        <p:spPr>
          <a:xfrm>
            <a:off x="3333750" y="1017725"/>
            <a:ext cx="5810250" cy="4095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SOA  Characteristics</a:t>
            </a:r>
            <a:endParaRPr/>
          </a:p>
        </p:txBody>
      </p:sp>
      <p:sp>
        <p:nvSpPr>
          <p:cNvPr id="229" name="Google Shape;22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457200" lvl="0" indent="-325755" algn="l" rtl="0">
              <a:spcBef>
                <a:spcPts val="0"/>
              </a:spcBef>
              <a:spcAft>
                <a:spcPts val="0"/>
              </a:spcAft>
              <a:buSzPct val="100000"/>
              <a:buChar char="●"/>
            </a:pPr>
            <a:r>
              <a:rPr lang="en"/>
              <a:t>Reusable: depending on their granularity, services can be used by multiple processes and other coarse-grained services. Services can be </a:t>
            </a:r>
            <a:r>
              <a:rPr lang="en" b="1"/>
              <a:t>composed </a:t>
            </a:r>
            <a:r>
              <a:rPr lang="en"/>
              <a:t>to form new services</a:t>
            </a:r>
            <a:endParaRPr/>
          </a:p>
          <a:p>
            <a:pPr marL="457200" lvl="0" indent="0" algn="l" rtl="0">
              <a:spcBef>
                <a:spcPts val="1200"/>
              </a:spcBef>
              <a:spcAft>
                <a:spcPts val="0"/>
              </a:spcAft>
              <a:buNone/>
            </a:pPr>
            <a:endParaRPr/>
          </a:p>
          <a:p>
            <a:pPr marL="457200" lvl="0" indent="-325755" algn="l" rtl="0">
              <a:spcBef>
                <a:spcPts val="1200"/>
              </a:spcBef>
              <a:spcAft>
                <a:spcPts val="0"/>
              </a:spcAft>
              <a:buSzPct val="100000"/>
              <a:buChar char="●"/>
            </a:pPr>
            <a:r>
              <a:rPr lang="en"/>
              <a:t>Contract-based: interface and policies are strictly described by an interface specification. Service contracts are designed to be as independent of the service implementation as possible, minimizing the need for service contract changes if the implementation changes. </a:t>
            </a:r>
            <a:endParaRPr/>
          </a:p>
          <a:p>
            <a:pPr marL="457200" lvl="0" indent="0" algn="l" rtl="0">
              <a:spcBef>
                <a:spcPts val="1200"/>
              </a:spcBef>
              <a:spcAft>
                <a:spcPts val="0"/>
              </a:spcAft>
              <a:buNone/>
            </a:pPr>
            <a:endParaRPr/>
          </a:p>
          <a:p>
            <a:pPr marL="457200" lvl="0" indent="-325755" algn="l" rtl="0">
              <a:spcBef>
                <a:spcPts val="1200"/>
              </a:spcBef>
              <a:spcAft>
                <a:spcPts val="0"/>
              </a:spcAft>
              <a:buSzPct val="100000"/>
              <a:buChar char="●"/>
            </a:pPr>
            <a:r>
              <a:rPr lang="en"/>
              <a:t>Discoverable and location independent: services are located through a service registry/catalogue and accessed via universal resource locators, and therefore may move over time without disruption to consuming systems.</a:t>
            </a:r>
            <a:endParaRPr/>
          </a:p>
          <a:p>
            <a:pPr marL="0" lvl="0" indent="0" algn="l" rtl="0">
              <a:spcBef>
                <a:spcPts val="1200"/>
              </a:spcBef>
              <a:spcAft>
                <a:spcPts val="1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SOA  Characteristics (cont.)</a:t>
            </a:r>
            <a:endParaRPr/>
          </a:p>
          <a:p>
            <a:pPr marL="0" lvl="0" indent="0" algn="l" rtl="0">
              <a:spcBef>
                <a:spcPts val="0"/>
              </a:spcBef>
              <a:spcAft>
                <a:spcPts val="0"/>
              </a:spcAft>
              <a:buNone/>
            </a:pPr>
            <a:endParaRPr/>
          </a:p>
        </p:txBody>
      </p:sp>
      <p:sp>
        <p:nvSpPr>
          <p:cNvPr id="235" name="Google Shape;23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Service Repository: sharing information about services</a:t>
            </a:r>
            <a:endParaRPr/>
          </a:p>
          <a:p>
            <a:pPr marL="457200" lvl="0" indent="-342900" algn="l" rtl="0">
              <a:spcBef>
                <a:spcPts val="0"/>
              </a:spcBef>
              <a:spcAft>
                <a:spcPts val="0"/>
              </a:spcAft>
              <a:buSzPts val="1800"/>
              <a:buChar char="●"/>
            </a:pPr>
            <a:r>
              <a:rPr lang="en"/>
              <a:t>WSDL/OpenAPI: web service definition language</a:t>
            </a:r>
            <a:endParaRPr/>
          </a:p>
        </p:txBody>
      </p:sp>
      <p:pic>
        <p:nvPicPr>
          <p:cNvPr id="236" name="Google Shape;236;p45"/>
          <p:cNvPicPr preferRelativeResize="0"/>
          <p:nvPr/>
        </p:nvPicPr>
        <p:blipFill>
          <a:blip r:embed="rId3">
            <a:alphaModFix/>
          </a:blip>
          <a:stretch>
            <a:fillRect/>
          </a:stretch>
        </p:blipFill>
        <p:spPr>
          <a:xfrm>
            <a:off x="563088" y="2865775"/>
            <a:ext cx="3000375" cy="1524000"/>
          </a:xfrm>
          <a:prstGeom prst="rect">
            <a:avLst/>
          </a:prstGeom>
          <a:noFill/>
          <a:ln>
            <a:noFill/>
          </a:ln>
        </p:spPr>
      </p:pic>
      <p:pic>
        <p:nvPicPr>
          <p:cNvPr id="237" name="Google Shape;237;p45"/>
          <p:cNvPicPr preferRelativeResize="0"/>
          <p:nvPr/>
        </p:nvPicPr>
        <p:blipFill>
          <a:blip r:embed="rId4">
            <a:alphaModFix/>
          </a:blip>
          <a:stretch>
            <a:fillRect/>
          </a:stretch>
        </p:blipFill>
        <p:spPr>
          <a:xfrm>
            <a:off x="3795450" y="1942775"/>
            <a:ext cx="5036851" cy="31480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Cloud computing, SOA, and web service</a:t>
            </a:r>
            <a:endParaRPr/>
          </a:p>
        </p:txBody>
      </p:sp>
      <p:sp>
        <p:nvSpPr>
          <p:cNvPr id="243" name="Google Shape;243;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Cloud computing can be built upon:</a:t>
            </a:r>
            <a:endParaRPr/>
          </a:p>
          <a:p>
            <a:pPr marL="457200" lvl="0" indent="-342900" algn="l" rtl="0">
              <a:spcBef>
                <a:spcPts val="1200"/>
              </a:spcBef>
              <a:spcAft>
                <a:spcPts val="0"/>
              </a:spcAft>
              <a:buSzPts val="1800"/>
              <a:buChar char="●"/>
            </a:pPr>
            <a:r>
              <a:rPr lang="en"/>
              <a:t>Web services, i.e., HTTP (most widely used)</a:t>
            </a:r>
            <a:endParaRPr/>
          </a:p>
          <a:p>
            <a:pPr marL="457200" lvl="0" indent="-342900" algn="l" rtl="0">
              <a:spcBef>
                <a:spcPts val="0"/>
              </a:spcBef>
              <a:spcAft>
                <a:spcPts val="0"/>
              </a:spcAft>
              <a:buSzPts val="1800"/>
              <a:buChar char="●"/>
            </a:pPr>
            <a:r>
              <a:rPr lang="en"/>
              <a:t>Messages: MQTT, RabbitMQ, etc. (frequently seen for IoT)</a:t>
            </a:r>
            <a:endParaRPr/>
          </a:p>
          <a:p>
            <a:pPr marL="457200" lvl="0" indent="-342900" algn="l" rtl="0">
              <a:spcBef>
                <a:spcPts val="0"/>
              </a:spcBef>
              <a:spcAft>
                <a:spcPts val="0"/>
              </a:spcAft>
              <a:buSzPts val="1800"/>
              <a:buChar char="●"/>
            </a:pPr>
            <a:r>
              <a:rPr lang="en"/>
              <a:t>gRPC</a:t>
            </a:r>
            <a:endParaRPr/>
          </a:p>
          <a:p>
            <a:pPr marL="0" lvl="0" indent="0" algn="l" rtl="0">
              <a:spcBef>
                <a:spcPts val="1200"/>
              </a:spcBef>
              <a:spcAft>
                <a:spcPts val="0"/>
              </a:spcAft>
              <a:buNone/>
            </a:pPr>
            <a:endParaRPr/>
          </a:p>
          <a:p>
            <a:pPr marL="0" lvl="0" indent="0" algn="l" rtl="0">
              <a:spcBef>
                <a:spcPts val="1200"/>
              </a:spcBef>
              <a:spcAft>
                <a:spcPts val="0"/>
              </a:spcAft>
              <a:buNone/>
            </a:pPr>
            <a:r>
              <a:rPr lang="en"/>
              <a:t>Cloud computing inherits features of SOA: </a:t>
            </a:r>
            <a:endParaRPr/>
          </a:p>
          <a:p>
            <a:pPr marL="457200" lvl="0" indent="-342900" algn="l" rtl="0">
              <a:spcBef>
                <a:spcPts val="1200"/>
              </a:spcBef>
              <a:spcAft>
                <a:spcPts val="0"/>
              </a:spcAft>
              <a:buSzPts val="1800"/>
              <a:buChar char="●"/>
            </a:pPr>
            <a:r>
              <a:rPr lang="en"/>
              <a:t>QoS requirements</a:t>
            </a:r>
            <a:endParaRPr/>
          </a:p>
          <a:p>
            <a:pPr marL="457200" lvl="0" indent="-342900" algn="l" rtl="0">
              <a:spcBef>
                <a:spcPts val="0"/>
              </a:spcBef>
              <a:spcAft>
                <a:spcPts val="0"/>
              </a:spcAft>
              <a:buSzPts val="1800"/>
              <a:buChar char="●"/>
            </a:pPr>
            <a:r>
              <a:rPr lang="en"/>
              <a:t>SLA guarantee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125" name="Google Shape;125;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AutoNum type="arabicPeriod"/>
            </a:pPr>
            <a:r>
              <a:rPr lang="en" b="1"/>
              <a:t>IoT and the Cloud</a:t>
            </a:r>
            <a:endParaRPr b="1"/>
          </a:p>
          <a:p>
            <a:pPr marL="457200" lvl="0" indent="-342900" algn="l" rtl="0">
              <a:spcBef>
                <a:spcPts val="0"/>
              </a:spcBef>
              <a:spcAft>
                <a:spcPts val="0"/>
              </a:spcAft>
              <a:buSzPts val="1800"/>
              <a:buAutoNum type="arabicPeriod"/>
            </a:pPr>
            <a:r>
              <a:rPr lang="en"/>
              <a:t>Web service</a:t>
            </a:r>
            <a:endParaRPr/>
          </a:p>
          <a:p>
            <a:pPr marL="914400" lvl="1" indent="-317500" algn="l" rtl="0">
              <a:spcBef>
                <a:spcPts val="0"/>
              </a:spcBef>
              <a:spcAft>
                <a:spcPts val="0"/>
              </a:spcAft>
              <a:buSzPts val="1400"/>
              <a:buAutoNum type="alphaLcPeriod"/>
            </a:pPr>
            <a:r>
              <a:rPr lang="en"/>
              <a:t>Quality of Service &amp; Service Level Agreement </a:t>
            </a:r>
            <a:endParaRPr/>
          </a:p>
          <a:p>
            <a:pPr marL="914400" lvl="1" indent="-317500" algn="l" rtl="0">
              <a:spcBef>
                <a:spcPts val="0"/>
              </a:spcBef>
              <a:spcAft>
                <a:spcPts val="0"/>
              </a:spcAft>
              <a:buSzPts val="1400"/>
              <a:buAutoNum type="alphaLcPeriod"/>
            </a:pPr>
            <a:r>
              <a:rPr lang="en"/>
              <a:t>Service-Oriented Architecture</a:t>
            </a:r>
            <a:endParaRPr/>
          </a:p>
          <a:p>
            <a:pPr marL="457200" lvl="0" indent="-342900" algn="l" rtl="0">
              <a:spcBef>
                <a:spcPts val="0"/>
              </a:spcBef>
              <a:spcAft>
                <a:spcPts val="0"/>
              </a:spcAft>
              <a:buSzPts val="1800"/>
              <a:buAutoNum type="arabicPeriod"/>
            </a:pPr>
            <a:r>
              <a:rPr lang="en"/>
              <a:t>XaaS</a:t>
            </a:r>
            <a:endParaRPr/>
          </a:p>
          <a:p>
            <a:pPr marL="457200" lvl="0" indent="-342900" algn="l" rtl="0">
              <a:spcBef>
                <a:spcPts val="0"/>
              </a:spcBef>
              <a:spcAft>
                <a:spcPts val="0"/>
              </a:spcAft>
              <a:buSzPts val="1800"/>
              <a:buAutoNum type="arabicPeriod"/>
            </a:pPr>
            <a:r>
              <a:rPr lang="en"/>
              <a:t>Virtualization: Virtual Machine and Docker</a:t>
            </a:r>
            <a:endParaRPr/>
          </a:p>
          <a:p>
            <a:pPr marL="457200" lvl="0" indent="-342900" algn="l" rtl="0">
              <a:spcBef>
                <a:spcPts val="0"/>
              </a:spcBef>
              <a:spcAft>
                <a:spcPts val="0"/>
              </a:spcAft>
              <a:buSzPts val="1800"/>
              <a:buAutoNum type="arabicPeriod"/>
            </a:pPr>
            <a:r>
              <a:rPr lang="en"/>
              <a:t>Microservice and Serverless (Lambda Functions) </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Some slides were adopted from Cornell CS5412 advanced cloud computing  </a:t>
            </a:r>
            <a:r>
              <a:rPr lang="en" sz="1100">
                <a:solidFill>
                  <a:schemeClr val="dk1"/>
                </a:solidFill>
              </a:rPr>
              <a:t>HTTP://WWW.CS.CORNELL.EDU/COURSES/CS5412/2022SP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249" name="Google Shape;249;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457200" lvl="0" indent="-342900" algn="l" rtl="0">
              <a:spcBef>
                <a:spcPts val="0"/>
              </a:spcBef>
              <a:spcAft>
                <a:spcPts val="0"/>
              </a:spcAft>
              <a:buSzPts val="1800"/>
              <a:buAutoNum type="arabicPeriod"/>
            </a:pPr>
            <a:r>
              <a:rPr lang="en"/>
              <a:t>IoT and the Cloud</a:t>
            </a:r>
            <a:endParaRPr/>
          </a:p>
          <a:p>
            <a:pPr marL="457200" lvl="0" indent="-342900" algn="l" rtl="0">
              <a:spcBef>
                <a:spcPts val="0"/>
              </a:spcBef>
              <a:spcAft>
                <a:spcPts val="0"/>
              </a:spcAft>
              <a:buSzPts val="1800"/>
              <a:buAutoNum type="arabicPeriod"/>
            </a:pPr>
            <a:r>
              <a:rPr lang="en"/>
              <a:t>Web service</a:t>
            </a:r>
            <a:endParaRPr/>
          </a:p>
          <a:p>
            <a:pPr marL="914400" lvl="1" indent="-317500" algn="l" rtl="0">
              <a:spcBef>
                <a:spcPts val="0"/>
              </a:spcBef>
              <a:spcAft>
                <a:spcPts val="0"/>
              </a:spcAft>
              <a:buSzPts val="1400"/>
              <a:buAutoNum type="alphaLcPeriod"/>
            </a:pPr>
            <a:r>
              <a:rPr lang="en"/>
              <a:t>Quality of Service &amp; Service Level Agreement </a:t>
            </a:r>
            <a:endParaRPr/>
          </a:p>
          <a:p>
            <a:pPr marL="914400" lvl="1" indent="-317500" algn="l" rtl="0">
              <a:spcBef>
                <a:spcPts val="0"/>
              </a:spcBef>
              <a:spcAft>
                <a:spcPts val="0"/>
              </a:spcAft>
              <a:buSzPts val="1400"/>
              <a:buAutoNum type="alphaLcPeriod"/>
            </a:pPr>
            <a:r>
              <a:rPr lang="en"/>
              <a:t>Service-Oriented Architecture</a:t>
            </a:r>
            <a:endParaRPr/>
          </a:p>
          <a:p>
            <a:pPr marL="457200" lvl="0" indent="-342900" algn="l" rtl="0">
              <a:spcBef>
                <a:spcPts val="0"/>
              </a:spcBef>
              <a:spcAft>
                <a:spcPts val="0"/>
              </a:spcAft>
              <a:buSzPts val="1800"/>
              <a:buAutoNum type="arabicPeriod"/>
            </a:pPr>
            <a:r>
              <a:rPr lang="en" b="1"/>
              <a:t>XaaS</a:t>
            </a:r>
            <a:endParaRPr b="1"/>
          </a:p>
          <a:p>
            <a:pPr marL="457200" lvl="0" indent="-342900" algn="l" rtl="0">
              <a:spcBef>
                <a:spcPts val="0"/>
              </a:spcBef>
              <a:spcAft>
                <a:spcPts val="0"/>
              </a:spcAft>
              <a:buSzPts val="1800"/>
              <a:buAutoNum type="arabicPeriod"/>
            </a:pPr>
            <a:r>
              <a:rPr lang="en"/>
              <a:t>Virtualization: Virtual Machine and Docker</a:t>
            </a:r>
            <a:endParaRPr/>
          </a:p>
          <a:p>
            <a:pPr marL="457200" lvl="0" indent="-342900" algn="l" rtl="0">
              <a:spcBef>
                <a:spcPts val="0"/>
              </a:spcBef>
              <a:spcAft>
                <a:spcPts val="0"/>
              </a:spcAft>
              <a:buSzPts val="1800"/>
              <a:buAutoNum type="arabicPeriod"/>
            </a:pPr>
            <a:r>
              <a:rPr lang="en"/>
              <a:t>Microservice and Serverless (Lambda Functions) </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Some slides were adopted from Cornell CS5412 advanced cloud computing  </a:t>
            </a:r>
            <a:r>
              <a:rPr lang="en" sz="1100">
                <a:solidFill>
                  <a:schemeClr val="dk1"/>
                </a:solidFill>
              </a:rPr>
              <a:t>HTTP://WWW.CS.CORNELL.EDU/COURSES/CS5412/2022SP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Cloud Computing</a:t>
            </a:r>
            <a:endParaRPr/>
          </a:p>
        </p:txBody>
      </p:sp>
      <p:sp>
        <p:nvSpPr>
          <p:cNvPr id="255" name="Google Shape;255;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sz="1900"/>
              <a:t>Definition: Cloud computing provides shared pool of configurable computing resource to end users on demand</a:t>
            </a:r>
            <a:endParaRPr sz="1900"/>
          </a:p>
          <a:p>
            <a:pPr marL="0" lvl="0" indent="0" algn="l" rtl="0">
              <a:spcBef>
                <a:spcPts val="1200"/>
              </a:spcBef>
              <a:spcAft>
                <a:spcPts val="0"/>
              </a:spcAft>
              <a:buNone/>
            </a:pPr>
            <a:endParaRPr sz="1900"/>
          </a:p>
          <a:p>
            <a:pPr marL="0" lvl="0" indent="0" algn="l" rtl="0">
              <a:spcBef>
                <a:spcPts val="1200"/>
              </a:spcBef>
              <a:spcAft>
                <a:spcPts val="0"/>
              </a:spcAft>
              <a:buNone/>
            </a:pPr>
            <a:r>
              <a:rPr lang="en" sz="1900"/>
              <a:t>Three Service Models: </a:t>
            </a:r>
            <a:endParaRPr sz="1900"/>
          </a:p>
          <a:p>
            <a:pPr marL="457200" marR="0" lvl="0" indent="-310832" algn="l" rtl="0">
              <a:lnSpc>
                <a:spcPct val="115000"/>
              </a:lnSpc>
              <a:spcBef>
                <a:spcPts val="1200"/>
              </a:spcBef>
              <a:spcAft>
                <a:spcPts val="0"/>
              </a:spcAft>
              <a:buSzPct val="77777"/>
              <a:buChar char="●"/>
            </a:pPr>
            <a:r>
              <a:rPr lang="en"/>
              <a:t>IaaS (infrastructure as a service)</a:t>
            </a:r>
            <a:endParaRPr/>
          </a:p>
          <a:p>
            <a:pPr marL="914400" marR="0" lvl="1" indent="-310832" algn="l" rtl="0">
              <a:lnSpc>
                <a:spcPct val="115000"/>
              </a:lnSpc>
              <a:spcBef>
                <a:spcPts val="0"/>
              </a:spcBef>
              <a:spcAft>
                <a:spcPts val="0"/>
              </a:spcAft>
              <a:buSzPct val="100000"/>
              <a:buChar char="○"/>
            </a:pPr>
            <a:r>
              <a:rPr lang="en"/>
              <a:t>Virtual machines, storage, network, … </a:t>
            </a:r>
            <a:endParaRPr/>
          </a:p>
          <a:p>
            <a:pPr marL="914400" marR="0" lvl="1" indent="-310832" algn="l" rtl="0">
              <a:lnSpc>
                <a:spcPct val="115000"/>
              </a:lnSpc>
              <a:spcBef>
                <a:spcPts val="0"/>
              </a:spcBef>
              <a:spcAft>
                <a:spcPts val="0"/>
              </a:spcAft>
              <a:buSzPct val="77777"/>
              <a:buChar char="○"/>
            </a:pPr>
            <a:r>
              <a:rPr lang="en"/>
              <a:t>Amazon EC2, S3, cloudfront</a:t>
            </a:r>
            <a:endParaRPr sz="1800"/>
          </a:p>
          <a:p>
            <a:pPr marL="457200" marR="0" lvl="0" indent="-310832" algn="l" rtl="0">
              <a:lnSpc>
                <a:spcPct val="115000"/>
              </a:lnSpc>
              <a:spcBef>
                <a:spcPts val="0"/>
              </a:spcBef>
              <a:spcAft>
                <a:spcPts val="0"/>
              </a:spcAft>
              <a:buSzPct val="100000"/>
              <a:buChar char="●"/>
            </a:pPr>
            <a:r>
              <a:rPr lang="en"/>
              <a:t>PaaS (Platform as a service)</a:t>
            </a:r>
            <a:endParaRPr sz="1400"/>
          </a:p>
          <a:p>
            <a:pPr marL="914400" marR="0" lvl="1" indent="-310832" algn="l" rtl="0">
              <a:lnSpc>
                <a:spcPct val="115000"/>
              </a:lnSpc>
              <a:spcBef>
                <a:spcPts val="0"/>
              </a:spcBef>
              <a:spcAft>
                <a:spcPts val="0"/>
              </a:spcAft>
              <a:buSzPct val="100000"/>
              <a:buChar char="○"/>
            </a:pPr>
            <a:r>
              <a:rPr lang="en"/>
              <a:t>Execution runtime, middleware, web server, database, development tool </a:t>
            </a:r>
            <a:endParaRPr/>
          </a:p>
          <a:p>
            <a:pPr marL="914400" marR="0" lvl="1" indent="-310832" algn="l" rtl="0">
              <a:lnSpc>
                <a:spcPct val="115000"/>
              </a:lnSpc>
              <a:spcBef>
                <a:spcPts val="0"/>
              </a:spcBef>
              <a:spcAft>
                <a:spcPts val="0"/>
              </a:spcAft>
              <a:buSzPct val="100000"/>
              <a:buChar char="○"/>
            </a:pPr>
            <a:r>
              <a:rPr lang="en"/>
              <a:t>AWS IoT Core, AWS Lambda</a:t>
            </a:r>
            <a:endParaRPr/>
          </a:p>
          <a:p>
            <a:pPr marL="457200" marR="0" lvl="0" indent="-334327" algn="l" rtl="0">
              <a:lnSpc>
                <a:spcPct val="115000"/>
              </a:lnSpc>
              <a:spcBef>
                <a:spcPts val="0"/>
              </a:spcBef>
              <a:spcAft>
                <a:spcPts val="0"/>
              </a:spcAft>
              <a:buSzPct val="128571"/>
              <a:buChar char="●"/>
            </a:pPr>
            <a:r>
              <a:rPr lang="en"/>
              <a:t>SaaS (Software as a Service)</a:t>
            </a:r>
            <a:endParaRPr sz="1400"/>
          </a:p>
          <a:p>
            <a:pPr marL="914400" marR="0" lvl="1" indent="-310832" algn="l" rtl="0">
              <a:lnSpc>
                <a:spcPct val="115000"/>
              </a:lnSpc>
              <a:spcBef>
                <a:spcPts val="0"/>
              </a:spcBef>
              <a:spcAft>
                <a:spcPts val="0"/>
              </a:spcAft>
              <a:buSzPct val="100000"/>
              <a:buChar char="○"/>
            </a:pPr>
            <a:r>
              <a:rPr lang="en"/>
              <a:t>Email, virtual desktop, games…</a:t>
            </a:r>
            <a:endParaRPr/>
          </a:p>
        </p:txBody>
      </p:sp>
      <p:pic>
        <p:nvPicPr>
          <p:cNvPr id="256" name="Google Shape;256;p48"/>
          <p:cNvPicPr preferRelativeResize="0"/>
          <p:nvPr/>
        </p:nvPicPr>
        <p:blipFill>
          <a:blip r:embed="rId3">
            <a:alphaModFix/>
          </a:blip>
          <a:stretch>
            <a:fillRect/>
          </a:stretch>
        </p:blipFill>
        <p:spPr>
          <a:xfrm>
            <a:off x="6882826" y="1995850"/>
            <a:ext cx="1662025" cy="27901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Before the cloud</a:t>
            </a:r>
            <a:endParaRPr/>
          </a:p>
        </p:txBody>
      </p:sp>
      <p:sp>
        <p:nvSpPr>
          <p:cNvPr id="262" name="Google Shape;262;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a:solidFill>
                  <a:schemeClr val="dk1"/>
                </a:solidFill>
              </a:rPr>
              <a:t>Providing a weather forecast web service</a:t>
            </a: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n">
                <a:solidFill>
                  <a:schemeClr val="dk1"/>
                </a:solidFill>
              </a:rPr>
              <a:t>You manage and deploy:</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Hardware and network</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OS</a:t>
            </a:r>
            <a:endParaRPr>
              <a:solidFill>
                <a:schemeClr val="dk1"/>
              </a:solidFill>
            </a:endParaRPr>
          </a:p>
          <a:p>
            <a:pPr marL="914400" lvl="1" indent="-317500" algn="l" rtl="0">
              <a:lnSpc>
                <a:spcPct val="100000"/>
              </a:lnSpc>
              <a:spcBef>
                <a:spcPts val="0"/>
              </a:spcBef>
              <a:spcAft>
                <a:spcPts val="0"/>
              </a:spcAft>
              <a:buClr>
                <a:schemeClr val="dk1"/>
              </a:buClr>
              <a:buSzPts val="1400"/>
              <a:buChar char="○"/>
            </a:pPr>
            <a:r>
              <a:rPr lang="en">
                <a:solidFill>
                  <a:schemeClr val="dk1"/>
                </a:solidFill>
              </a:rPr>
              <a:t>Software</a:t>
            </a:r>
            <a:endParaRPr>
              <a:solidFill>
                <a:schemeClr val="dk1"/>
              </a:solidFill>
            </a:endParaRPr>
          </a:p>
        </p:txBody>
      </p:sp>
      <p:sp>
        <p:nvSpPr>
          <p:cNvPr id="263" name="Google Shape;263;p49"/>
          <p:cNvSpPr/>
          <p:nvPr/>
        </p:nvSpPr>
        <p:spPr>
          <a:xfrm>
            <a:off x="6186100" y="453075"/>
            <a:ext cx="15888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 Logic</a:t>
            </a:r>
            <a:endParaRPr/>
          </a:p>
        </p:txBody>
      </p:sp>
      <p:sp>
        <p:nvSpPr>
          <p:cNvPr id="264" name="Google Shape;264;p49"/>
          <p:cNvSpPr/>
          <p:nvPr/>
        </p:nvSpPr>
        <p:spPr>
          <a:xfrm>
            <a:off x="6186100" y="119132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265" name="Google Shape;265;p49"/>
          <p:cNvSpPr/>
          <p:nvPr/>
        </p:nvSpPr>
        <p:spPr>
          <a:xfrm>
            <a:off x="6186100" y="166147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Runtime</a:t>
            </a:r>
            <a:endParaRPr/>
          </a:p>
        </p:txBody>
      </p:sp>
      <p:sp>
        <p:nvSpPr>
          <p:cNvPr id="266" name="Google Shape;266;p49"/>
          <p:cNvSpPr/>
          <p:nvPr/>
        </p:nvSpPr>
        <p:spPr>
          <a:xfrm>
            <a:off x="6186100" y="216867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OS</a:t>
            </a:r>
            <a:endParaRPr/>
          </a:p>
        </p:txBody>
      </p:sp>
      <p:sp>
        <p:nvSpPr>
          <p:cNvPr id="267" name="Google Shape;267;p49"/>
          <p:cNvSpPr/>
          <p:nvPr/>
        </p:nvSpPr>
        <p:spPr>
          <a:xfrm>
            <a:off x="6186100" y="267587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Virtualization</a:t>
            </a:r>
            <a:endParaRPr/>
          </a:p>
        </p:txBody>
      </p:sp>
      <p:sp>
        <p:nvSpPr>
          <p:cNvPr id="268" name="Google Shape;268;p49"/>
          <p:cNvSpPr/>
          <p:nvPr/>
        </p:nvSpPr>
        <p:spPr>
          <a:xfrm>
            <a:off x="6186100" y="318307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Server</a:t>
            </a:r>
            <a:endParaRPr/>
          </a:p>
        </p:txBody>
      </p:sp>
      <p:sp>
        <p:nvSpPr>
          <p:cNvPr id="269" name="Google Shape;269;p49"/>
          <p:cNvSpPr/>
          <p:nvPr/>
        </p:nvSpPr>
        <p:spPr>
          <a:xfrm>
            <a:off x="6186100" y="369027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Storage</a:t>
            </a:r>
            <a:endParaRPr/>
          </a:p>
        </p:txBody>
      </p:sp>
      <p:sp>
        <p:nvSpPr>
          <p:cNvPr id="270" name="Google Shape;270;p49"/>
          <p:cNvSpPr/>
          <p:nvPr/>
        </p:nvSpPr>
        <p:spPr>
          <a:xfrm>
            <a:off x="6186100" y="4269650"/>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Network</a:t>
            </a:r>
            <a:endParaRPr/>
          </a:p>
        </p:txBody>
      </p:sp>
      <p:sp>
        <p:nvSpPr>
          <p:cNvPr id="271" name="Google Shape;271;p49"/>
          <p:cNvSpPr/>
          <p:nvPr/>
        </p:nvSpPr>
        <p:spPr>
          <a:xfrm>
            <a:off x="7893975" y="695075"/>
            <a:ext cx="367500" cy="37335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49"/>
          <p:cNvSpPr txBox="1"/>
          <p:nvPr/>
        </p:nvSpPr>
        <p:spPr>
          <a:xfrm rot="5400000">
            <a:off x="7111400" y="283802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You Manage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Infrastructure as a Service (IaaS)</a:t>
            </a:r>
            <a:endParaRPr/>
          </a:p>
        </p:txBody>
      </p:sp>
      <p:sp>
        <p:nvSpPr>
          <p:cNvPr id="278" name="Google Shape;278;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IaaS:</a:t>
            </a:r>
            <a:endParaRPr/>
          </a:p>
          <a:p>
            <a:pPr marL="457200" lvl="0" indent="-342900" algn="l" rtl="0">
              <a:spcBef>
                <a:spcPts val="1200"/>
              </a:spcBef>
              <a:spcAft>
                <a:spcPts val="0"/>
              </a:spcAft>
              <a:buSzPts val="1800"/>
              <a:buChar char="●"/>
            </a:pPr>
            <a:r>
              <a:rPr lang="en"/>
              <a:t>“Physical server box”</a:t>
            </a:r>
            <a:endParaRPr/>
          </a:p>
          <a:p>
            <a:pPr marL="457200" lvl="0" indent="-342900" algn="l" rtl="0">
              <a:spcBef>
                <a:spcPts val="0"/>
              </a:spcBef>
              <a:spcAft>
                <a:spcPts val="0"/>
              </a:spcAft>
              <a:buSzPts val="1800"/>
              <a:buChar char="●"/>
            </a:pPr>
            <a:r>
              <a:rPr lang="en"/>
              <a:t>Virtual machine:</a:t>
            </a:r>
            <a:endParaRPr/>
          </a:p>
          <a:p>
            <a:pPr marL="914400" lvl="1" indent="-317500" algn="l" rtl="0">
              <a:spcBef>
                <a:spcPts val="0"/>
              </a:spcBef>
              <a:spcAft>
                <a:spcPts val="0"/>
              </a:spcAft>
              <a:buSzPts val="1400"/>
              <a:buChar char="○"/>
            </a:pPr>
            <a:r>
              <a:rPr lang="en"/>
              <a:t>Memory</a:t>
            </a:r>
            <a:endParaRPr/>
          </a:p>
          <a:p>
            <a:pPr marL="914400" lvl="1" indent="-317500" algn="l" rtl="0">
              <a:spcBef>
                <a:spcPts val="0"/>
              </a:spcBef>
              <a:spcAft>
                <a:spcPts val="0"/>
              </a:spcAft>
              <a:buSzPts val="1400"/>
              <a:buChar char="○"/>
            </a:pPr>
            <a:r>
              <a:rPr lang="en"/>
              <a:t>Storage</a:t>
            </a:r>
            <a:endParaRPr/>
          </a:p>
          <a:p>
            <a:pPr marL="914400" lvl="1" indent="-317500" algn="l" rtl="0">
              <a:spcBef>
                <a:spcPts val="0"/>
              </a:spcBef>
              <a:spcAft>
                <a:spcPts val="0"/>
              </a:spcAft>
              <a:buSzPts val="1400"/>
              <a:buChar char="○"/>
            </a:pPr>
            <a:r>
              <a:rPr lang="en"/>
              <a:t>CPU</a:t>
            </a:r>
            <a:endParaRPr/>
          </a:p>
          <a:p>
            <a:pPr marL="914400" lvl="1" indent="-317500" algn="l" rtl="0">
              <a:spcBef>
                <a:spcPts val="0"/>
              </a:spcBef>
              <a:spcAft>
                <a:spcPts val="0"/>
              </a:spcAft>
              <a:buSzPts val="1400"/>
              <a:buChar char="○"/>
            </a:pPr>
            <a:r>
              <a:rPr lang="en"/>
              <a:t>Network</a:t>
            </a:r>
            <a:endParaRPr/>
          </a:p>
          <a:p>
            <a:pPr marL="457200" lvl="0" indent="-342900" algn="l" rtl="0">
              <a:spcBef>
                <a:spcPts val="0"/>
              </a:spcBef>
              <a:spcAft>
                <a:spcPts val="0"/>
              </a:spcAft>
              <a:buSzPts val="1800"/>
              <a:buChar char="●"/>
            </a:pPr>
            <a:r>
              <a:rPr lang="en"/>
              <a:t>Example: </a:t>
            </a:r>
            <a:endParaRPr/>
          </a:p>
          <a:p>
            <a:pPr marL="914400" lvl="1" indent="-317500" algn="l" rtl="0">
              <a:spcBef>
                <a:spcPts val="0"/>
              </a:spcBef>
              <a:spcAft>
                <a:spcPts val="0"/>
              </a:spcAft>
              <a:buSzPts val="1400"/>
              <a:buChar char="○"/>
            </a:pPr>
            <a:r>
              <a:rPr lang="en"/>
              <a:t>EC2</a:t>
            </a:r>
            <a:endParaRPr/>
          </a:p>
          <a:p>
            <a:pPr marL="457200" lvl="0" indent="-342900" algn="l" rtl="0">
              <a:spcBef>
                <a:spcPts val="0"/>
              </a:spcBef>
              <a:spcAft>
                <a:spcPts val="0"/>
              </a:spcAft>
              <a:buSzPts val="1800"/>
              <a:buChar char="●"/>
            </a:pPr>
            <a:r>
              <a:rPr lang="en"/>
              <a:t>Have a cloud version of your home server</a:t>
            </a:r>
            <a:endParaRPr/>
          </a:p>
        </p:txBody>
      </p:sp>
      <p:sp>
        <p:nvSpPr>
          <p:cNvPr id="279" name="Google Shape;279;p50"/>
          <p:cNvSpPr/>
          <p:nvPr/>
        </p:nvSpPr>
        <p:spPr>
          <a:xfrm>
            <a:off x="6186100" y="453075"/>
            <a:ext cx="15888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 Logic</a:t>
            </a:r>
            <a:endParaRPr/>
          </a:p>
        </p:txBody>
      </p:sp>
      <p:sp>
        <p:nvSpPr>
          <p:cNvPr id="280" name="Google Shape;280;p50"/>
          <p:cNvSpPr/>
          <p:nvPr/>
        </p:nvSpPr>
        <p:spPr>
          <a:xfrm>
            <a:off x="6186100" y="119132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281" name="Google Shape;281;p50"/>
          <p:cNvSpPr/>
          <p:nvPr/>
        </p:nvSpPr>
        <p:spPr>
          <a:xfrm>
            <a:off x="6186100" y="166147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Runtime</a:t>
            </a:r>
            <a:endParaRPr/>
          </a:p>
        </p:txBody>
      </p:sp>
      <p:sp>
        <p:nvSpPr>
          <p:cNvPr id="282" name="Google Shape;282;p50"/>
          <p:cNvSpPr/>
          <p:nvPr/>
        </p:nvSpPr>
        <p:spPr>
          <a:xfrm>
            <a:off x="6186100" y="216867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OS</a:t>
            </a:r>
            <a:endParaRPr/>
          </a:p>
        </p:txBody>
      </p:sp>
      <p:sp>
        <p:nvSpPr>
          <p:cNvPr id="283" name="Google Shape;283;p50"/>
          <p:cNvSpPr/>
          <p:nvPr/>
        </p:nvSpPr>
        <p:spPr>
          <a:xfrm>
            <a:off x="6186100" y="26758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Virtualization</a:t>
            </a:r>
            <a:endParaRPr/>
          </a:p>
        </p:txBody>
      </p:sp>
      <p:sp>
        <p:nvSpPr>
          <p:cNvPr id="284" name="Google Shape;284;p50"/>
          <p:cNvSpPr/>
          <p:nvPr/>
        </p:nvSpPr>
        <p:spPr>
          <a:xfrm>
            <a:off x="6186100" y="31830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Server</a:t>
            </a:r>
            <a:endParaRPr/>
          </a:p>
        </p:txBody>
      </p:sp>
      <p:sp>
        <p:nvSpPr>
          <p:cNvPr id="285" name="Google Shape;285;p50"/>
          <p:cNvSpPr/>
          <p:nvPr/>
        </p:nvSpPr>
        <p:spPr>
          <a:xfrm>
            <a:off x="6186100" y="36902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Storage</a:t>
            </a:r>
            <a:endParaRPr/>
          </a:p>
        </p:txBody>
      </p:sp>
      <p:sp>
        <p:nvSpPr>
          <p:cNvPr id="286" name="Google Shape;286;p50"/>
          <p:cNvSpPr/>
          <p:nvPr/>
        </p:nvSpPr>
        <p:spPr>
          <a:xfrm>
            <a:off x="6186100" y="4269650"/>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Network</a:t>
            </a:r>
            <a:endParaRPr/>
          </a:p>
        </p:txBody>
      </p:sp>
      <p:sp>
        <p:nvSpPr>
          <p:cNvPr id="287" name="Google Shape;287;p50"/>
          <p:cNvSpPr/>
          <p:nvPr/>
        </p:nvSpPr>
        <p:spPr>
          <a:xfrm>
            <a:off x="7893975" y="695075"/>
            <a:ext cx="367500" cy="1876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0"/>
          <p:cNvSpPr txBox="1"/>
          <p:nvPr/>
        </p:nvSpPr>
        <p:spPr>
          <a:xfrm rot="5400000">
            <a:off x="7707825" y="3611875"/>
            <a:ext cx="2025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Service Providers</a:t>
            </a:r>
            <a:endParaRPr/>
          </a:p>
        </p:txBody>
      </p:sp>
      <p:sp>
        <p:nvSpPr>
          <p:cNvPr id="289" name="Google Shape;289;p50"/>
          <p:cNvSpPr/>
          <p:nvPr/>
        </p:nvSpPr>
        <p:spPr>
          <a:xfrm>
            <a:off x="7948588" y="2800125"/>
            <a:ext cx="367500" cy="18768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0"/>
          <p:cNvSpPr txBox="1"/>
          <p:nvPr/>
        </p:nvSpPr>
        <p:spPr>
          <a:xfrm rot="5400000">
            <a:off x="8004200" y="1555025"/>
            <a:ext cx="151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You Manage</a:t>
            </a:r>
            <a:endParaRPr/>
          </a:p>
        </p:txBody>
      </p:sp>
      <p:pic>
        <p:nvPicPr>
          <p:cNvPr id="291" name="Google Shape;291;p50"/>
          <p:cNvPicPr preferRelativeResize="0"/>
          <p:nvPr/>
        </p:nvPicPr>
        <p:blipFill>
          <a:blip r:embed="rId3">
            <a:alphaModFix/>
          </a:blip>
          <a:stretch>
            <a:fillRect/>
          </a:stretch>
        </p:blipFill>
        <p:spPr>
          <a:xfrm>
            <a:off x="4770525" y="2952975"/>
            <a:ext cx="1302720" cy="814200"/>
          </a:xfrm>
          <a:prstGeom prst="rect">
            <a:avLst/>
          </a:prstGeom>
          <a:noFill/>
          <a:ln>
            <a:noFill/>
          </a:ln>
        </p:spPr>
      </p:pic>
      <p:pic>
        <p:nvPicPr>
          <p:cNvPr id="292" name="Google Shape;292;p50"/>
          <p:cNvPicPr preferRelativeResize="0"/>
          <p:nvPr/>
        </p:nvPicPr>
        <p:blipFill>
          <a:blip r:embed="rId4">
            <a:alphaModFix/>
          </a:blip>
          <a:stretch>
            <a:fillRect/>
          </a:stretch>
        </p:blipFill>
        <p:spPr>
          <a:xfrm>
            <a:off x="4859463" y="2111338"/>
            <a:ext cx="1124850" cy="468675"/>
          </a:xfrm>
          <a:prstGeom prst="rect">
            <a:avLst/>
          </a:prstGeom>
          <a:noFill/>
          <a:ln>
            <a:noFill/>
          </a:ln>
        </p:spPr>
      </p:pic>
      <p:pic>
        <p:nvPicPr>
          <p:cNvPr id="293" name="Google Shape;293;p50"/>
          <p:cNvPicPr preferRelativeResize="0"/>
          <p:nvPr/>
        </p:nvPicPr>
        <p:blipFill>
          <a:blip r:embed="rId5">
            <a:alphaModFix/>
          </a:blip>
          <a:stretch>
            <a:fillRect/>
          </a:stretch>
        </p:blipFill>
        <p:spPr>
          <a:xfrm>
            <a:off x="5161473" y="1345600"/>
            <a:ext cx="856050" cy="669871"/>
          </a:xfrm>
          <a:prstGeom prst="rect">
            <a:avLst/>
          </a:prstGeom>
          <a:noFill/>
          <a:ln>
            <a:noFill/>
          </a:ln>
        </p:spPr>
      </p:pic>
      <p:pic>
        <p:nvPicPr>
          <p:cNvPr id="294" name="Google Shape;294;p50"/>
          <p:cNvPicPr preferRelativeResize="0"/>
          <p:nvPr/>
        </p:nvPicPr>
        <p:blipFill>
          <a:blip r:embed="rId6">
            <a:alphaModFix/>
          </a:blip>
          <a:stretch>
            <a:fillRect/>
          </a:stretch>
        </p:blipFill>
        <p:spPr>
          <a:xfrm>
            <a:off x="5105725" y="445025"/>
            <a:ext cx="967525" cy="967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Platform as a Service (PaaS)</a:t>
            </a:r>
            <a:endParaRPr b="1"/>
          </a:p>
        </p:txBody>
      </p:sp>
      <p:sp>
        <p:nvSpPr>
          <p:cNvPr id="300" name="Google Shape;300;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PaaS:</a:t>
            </a:r>
            <a:endParaRPr/>
          </a:p>
          <a:p>
            <a:pPr marL="457200" lvl="0" indent="-342900" algn="l" rtl="0">
              <a:spcBef>
                <a:spcPts val="1200"/>
              </a:spcBef>
              <a:spcAft>
                <a:spcPts val="0"/>
              </a:spcAft>
              <a:buSzPts val="1800"/>
              <a:buChar char="●"/>
            </a:pPr>
            <a:r>
              <a:rPr lang="en"/>
              <a:t>You get a framework </a:t>
            </a:r>
            <a:endParaRPr/>
          </a:p>
          <a:p>
            <a:pPr marL="457200" lvl="0" indent="-342900" algn="l" rtl="0">
              <a:spcBef>
                <a:spcPts val="0"/>
              </a:spcBef>
              <a:spcAft>
                <a:spcPts val="0"/>
              </a:spcAft>
              <a:buSzPts val="1800"/>
              <a:buChar char="●"/>
            </a:pPr>
            <a:r>
              <a:rPr lang="en"/>
              <a:t>Host applications</a:t>
            </a:r>
            <a:endParaRPr/>
          </a:p>
          <a:p>
            <a:pPr marL="457200" lvl="0" indent="-342900" algn="l" rtl="0">
              <a:spcBef>
                <a:spcPts val="0"/>
              </a:spcBef>
              <a:spcAft>
                <a:spcPts val="0"/>
              </a:spcAft>
              <a:buSzPts val="1800"/>
              <a:buChar char="●"/>
            </a:pPr>
            <a:r>
              <a:rPr lang="en"/>
              <a:t>Example:</a:t>
            </a:r>
            <a:endParaRPr/>
          </a:p>
          <a:p>
            <a:pPr marL="914400" lvl="1" indent="-317500" algn="l" rtl="0">
              <a:spcBef>
                <a:spcPts val="0"/>
              </a:spcBef>
              <a:spcAft>
                <a:spcPts val="0"/>
              </a:spcAft>
              <a:buSzPts val="1400"/>
              <a:buChar char="○"/>
            </a:pPr>
            <a:r>
              <a:rPr lang="en"/>
              <a:t>AWS IoT</a:t>
            </a:r>
            <a:endParaRPr/>
          </a:p>
          <a:p>
            <a:pPr marL="457200" lvl="0" indent="-342900" algn="l" rtl="0">
              <a:spcBef>
                <a:spcPts val="0"/>
              </a:spcBef>
              <a:spcAft>
                <a:spcPts val="0"/>
              </a:spcAft>
              <a:buSzPts val="1800"/>
              <a:buChar char="●"/>
            </a:pPr>
            <a:r>
              <a:rPr lang="en"/>
              <a:t>Use Case: </a:t>
            </a:r>
            <a:endParaRPr/>
          </a:p>
          <a:p>
            <a:pPr marL="914400" lvl="1" indent="-317500" algn="l" rtl="0">
              <a:spcBef>
                <a:spcPts val="0"/>
              </a:spcBef>
              <a:spcAft>
                <a:spcPts val="0"/>
              </a:spcAft>
              <a:buSzPts val="1400"/>
              <a:buChar char="○"/>
            </a:pPr>
            <a:r>
              <a:rPr lang="en"/>
              <a:t>Built up your smart A/C controller</a:t>
            </a:r>
            <a:endParaRPr/>
          </a:p>
        </p:txBody>
      </p:sp>
      <p:sp>
        <p:nvSpPr>
          <p:cNvPr id="301" name="Google Shape;301;p51"/>
          <p:cNvSpPr/>
          <p:nvPr/>
        </p:nvSpPr>
        <p:spPr>
          <a:xfrm>
            <a:off x="6186100" y="453075"/>
            <a:ext cx="1588800" cy="5727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 Logic</a:t>
            </a:r>
            <a:endParaRPr/>
          </a:p>
        </p:txBody>
      </p:sp>
      <p:sp>
        <p:nvSpPr>
          <p:cNvPr id="302" name="Google Shape;302;p51"/>
          <p:cNvSpPr/>
          <p:nvPr/>
        </p:nvSpPr>
        <p:spPr>
          <a:xfrm>
            <a:off x="6186100" y="1191325"/>
            <a:ext cx="1588800" cy="354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303" name="Google Shape;303;p51"/>
          <p:cNvSpPr/>
          <p:nvPr/>
        </p:nvSpPr>
        <p:spPr>
          <a:xfrm>
            <a:off x="6186100" y="16614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Runtime</a:t>
            </a:r>
            <a:endParaRPr/>
          </a:p>
        </p:txBody>
      </p:sp>
      <p:sp>
        <p:nvSpPr>
          <p:cNvPr id="304" name="Google Shape;304;p51"/>
          <p:cNvSpPr/>
          <p:nvPr/>
        </p:nvSpPr>
        <p:spPr>
          <a:xfrm>
            <a:off x="6186100" y="21686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OS</a:t>
            </a:r>
            <a:endParaRPr/>
          </a:p>
        </p:txBody>
      </p:sp>
      <p:sp>
        <p:nvSpPr>
          <p:cNvPr id="305" name="Google Shape;305;p51"/>
          <p:cNvSpPr/>
          <p:nvPr/>
        </p:nvSpPr>
        <p:spPr>
          <a:xfrm>
            <a:off x="6186100" y="26758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Virtualization</a:t>
            </a:r>
            <a:endParaRPr/>
          </a:p>
        </p:txBody>
      </p:sp>
      <p:sp>
        <p:nvSpPr>
          <p:cNvPr id="306" name="Google Shape;306;p51"/>
          <p:cNvSpPr/>
          <p:nvPr/>
        </p:nvSpPr>
        <p:spPr>
          <a:xfrm>
            <a:off x="6186100" y="31830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Server</a:t>
            </a:r>
            <a:endParaRPr/>
          </a:p>
        </p:txBody>
      </p:sp>
      <p:sp>
        <p:nvSpPr>
          <p:cNvPr id="307" name="Google Shape;307;p51"/>
          <p:cNvSpPr/>
          <p:nvPr/>
        </p:nvSpPr>
        <p:spPr>
          <a:xfrm>
            <a:off x="6186100" y="36902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Storage</a:t>
            </a:r>
            <a:endParaRPr/>
          </a:p>
        </p:txBody>
      </p:sp>
      <p:sp>
        <p:nvSpPr>
          <p:cNvPr id="308" name="Google Shape;308;p51"/>
          <p:cNvSpPr/>
          <p:nvPr/>
        </p:nvSpPr>
        <p:spPr>
          <a:xfrm>
            <a:off x="6186100" y="4269650"/>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Network</a:t>
            </a:r>
            <a:endParaRPr/>
          </a:p>
        </p:txBody>
      </p:sp>
      <p:sp>
        <p:nvSpPr>
          <p:cNvPr id="309" name="Google Shape;309;p51"/>
          <p:cNvSpPr/>
          <p:nvPr/>
        </p:nvSpPr>
        <p:spPr>
          <a:xfrm>
            <a:off x="7893975" y="695075"/>
            <a:ext cx="367500" cy="8502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1"/>
          <p:cNvSpPr txBox="1"/>
          <p:nvPr/>
        </p:nvSpPr>
        <p:spPr>
          <a:xfrm rot="5400000">
            <a:off x="7707825" y="3611875"/>
            <a:ext cx="2025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Service Providers</a:t>
            </a:r>
            <a:endParaRPr/>
          </a:p>
        </p:txBody>
      </p:sp>
      <p:sp>
        <p:nvSpPr>
          <p:cNvPr id="311" name="Google Shape;311;p51"/>
          <p:cNvSpPr/>
          <p:nvPr/>
        </p:nvSpPr>
        <p:spPr>
          <a:xfrm>
            <a:off x="7948600" y="1688400"/>
            <a:ext cx="367500" cy="29886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1"/>
          <p:cNvSpPr txBox="1"/>
          <p:nvPr/>
        </p:nvSpPr>
        <p:spPr>
          <a:xfrm rot="5400000">
            <a:off x="7961025" y="697938"/>
            <a:ext cx="1519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You Manage</a:t>
            </a:r>
            <a:endParaRPr/>
          </a:p>
        </p:txBody>
      </p:sp>
      <p:pic>
        <p:nvPicPr>
          <p:cNvPr id="313" name="Google Shape;313;p51"/>
          <p:cNvPicPr preferRelativeResize="0"/>
          <p:nvPr/>
        </p:nvPicPr>
        <p:blipFill>
          <a:blip r:embed="rId3">
            <a:alphaModFix/>
          </a:blip>
          <a:stretch>
            <a:fillRect/>
          </a:stretch>
        </p:blipFill>
        <p:spPr>
          <a:xfrm>
            <a:off x="5105725" y="445025"/>
            <a:ext cx="967525" cy="967525"/>
          </a:xfrm>
          <a:prstGeom prst="rect">
            <a:avLst/>
          </a:prstGeom>
          <a:noFill/>
          <a:ln>
            <a:noFill/>
          </a:ln>
        </p:spPr>
      </p:pic>
      <p:pic>
        <p:nvPicPr>
          <p:cNvPr id="314" name="Google Shape;314;p51"/>
          <p:cNvPicPr preferRelativeResize="0"/>
          <p:nvPr/>
        </p:nvPicPr>
        <p:blipFill>
          <a:blip r:embed="rId4">
            <a:alphaModFix/>
          </a:blip>
          <a:stretch>
            <a:fillRect/>
          </a:stretch>
        </p:blipFill>
        <p:spPr>
          <a:xfrm>
            <a:off x="4470549" y="2800120"/>
            <a:ext cx="1602708" cy="572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PaaS example: AWS IoT</a:t>
            </a:r>
            <a:endParaRPr/>
          </a:p>
        </p:txBody>
      </p:sp>
      <p:sp>
        <p:nvSpPr>
          <p:cNvPr id="320" name="Google Shape;320;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Messaging Middleware: send messages between sensors and Servers</a:t>
            </a:r>
            <a:endParaRPr/>
          </a:p>
        </p:txBody>
      </p:sp>
      <p:pic>
        <p:nvPicPr>
          <p:cNvPr id="321" name="Google Shape;321;p52"/>
          <p:cNvPicPr preferRelativeResize="0"/>
          <p:nvPr/>
        </p:nvPicPr>
        <p:blipFill>
          <a:blip r:embed="rId3">
            <a:alphaModFix/>
          </a:blip>
          <a:stretch>
            <a:fillRect/>
          </a:stretch>
        </p:blipFill>
        <p:spPr>
          <a:xfrm>
            <a:off x="119175" y="1800550"/>
            <a:ext cx="5539575" cy="3117100"/>
          </a:xfrm>
          <a:prstGeom prst="rect">
            <a:avLst/>
          </a:prstGeom>
          <a:noFill/>
          <a:ln>
            <a:noFill/>
          </a:ln>
        </p:spPr>
      </p:pic>
      <p:pic>
        <p:nvPicPr>
          <p:cNvPr id="322" name="Google Shape;322;p52"/>
          <p:cNvPicPr preferRelativeResize="0"/>
          <p:nvPr/>
        </p:nvPicPr>
        <p:blipFill rotWithShape="1">
          <a:blip r:embed="rId4">
            <a:alphaModFix/>
          </a:blip>
          <a:srcRect r="16513"/>
          <a:stretch/>
        </p:blipFill>
        <p:spPr>
          <a:xfrm>
            <a:off x="5373975" y="1975050"/>
            <a:ext cx="3770024" cy="294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Software as a Service (SaaS)</a:t>
            </a:r>
            <a:endParaRPr/>
          </a:p>
        </p:txBody>
      </p:sp>
      <p:sp>
        <p:nvSpPr>
          <p:cNvPr id="328" name="Google Shape;328;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SaaS: you get a whole solution</a:t>
            </a:r>
            <a:endParaRPr/>
          </a:p>
          <a:p>
            <a:pPr marL="0" lvl="0" indent="0" algn="l" rtl="0">
              <a:spcBef>
                <a:spcPts val="1200"/>
              </a:spcBef>
              <a:spcAft>
                <a:spcPts val="0"/>
              </a:spcAft>
              <a:buNone/>
            </a:pPr>
            <a:r>
              <a:rPr lang="en"/>
              <a:t>Example:</a:t>
            </a:r>
            <a:endParaRPr/>
          </a:p>
          <a:p>
            <a:pPr marL="457200" lvl="0" indent="-342900" algn="l" rtl="0">
              <a:spcBef>
                <a:spcPts val="1200"/>
              </a:spcBef>
              <a:spcAft>
                <a:spcPts val="0"/>
              </a:spcAft>
              <a:buSzPts val="1800"/>
              <a:buChar char="-"/>
            </a:pPr>
            <a:r>
              <a:rPr lang="en"/>
              <a:t>Gmail</a:t>
            </a:r>
            <a:endParaRPr/>
          </a:p>
          <a:p>
            <a:pPr marL="457200" lvl="0" indent="-342900" algn="l" rtl="0">
              <a:spcBef>
                <a:spcPts val="0"/>
              </a:spcBef>
              <a:spcAft>
                <a:spcPts val="0"/>
              </a:spcAft>
              <a:buSzPts val="1800"/>
              <a:buChar char="-"/>
            </a:pPr>
            <a:r>
              <a:rPr lang="en"/>
              <a:t>Google slides</a:t>
            </a:r>
            <a:endParaRPr/>
          </a:p>
          <a:p>
            <a:pPr marL="457200" lvl="0" indent="-342900" algn="l" rtl="0">
              <a:spcBef>
                <a:spcPts val="0"/>
              </a:spcBef>
              <a:spcAft>
                <a:spcPts val="0"/>
              </a:spcAft>
              <a:buSzPts val="1800"/>
              <a:buChar char="-"/>
            </a:pPr>
            <a:r>
              <a:rPr lang="en"/>
              <a:t>Office 365</a:t>
            </a:r>
            <a:endParaRPr/>
          </a:p>
        </p:txBody>
      </p:sp>
      <p:sp>
        <p:nvSpPr>
          <p:cNvPr id="329" name="Google Shape;329;p53"/>
          <p:cNvSpPr/>
          <p:nvPr/>
        </p:nvSpPr>
        <p:spPr>
          <a:xfrm>
            <a:off x="6186100" y="453075"/>
            <a:ext cx="1588800" cy="5727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Application Logic</a:t>
            </a:r>
            <a:endParaRPr/>
          </a:p>
        </p:txBody>
      </p:sp>
      <p:sp>
        <p:nvSpPr>
          <p:cNvPr id="330" name="Google Shape;330;p53"/>
          <p:cNvSpPr/>
          <p:nvPr/>
        </p:nvSpPr>
        <p:spPr>
          <a:xfrm>
            <a:off x="6186100" y="119132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Data</a:t>
            </a:r>
            <a:endParaRPr/>
          </a:p>
        </p:txBody>
      </p:sp>
      <p:sp>
        <p:nvSpPr>
          <p:cNvPr id="331" name="Google Shape;331;p53"/>
          <p:cNvSpPr/>
          <p:nvPr/>
        </p:nvSpPr>
        <p:spPr>
          <a:xfrm>
            <a:off x="6186100" y="16614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Runtime</a:t>
            </a:r>
            <a:endParaRPr/>
          </a:p>
        </p:txBody>
      </p:sp>
      <p:sp>
        <p:nvSpPr>
          <p:cNvPr id="332" name="Google Shape;332;p53"/>
          <p:cNvSpPr/>
          <p:nvPr/>
        </p:nvSpPr>
        <p:spPr>
          <a:xfrm>
            <a:off x="6186100" y="21686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OS</a:t>
            </a:r>
            <a:endParaRPr/>
          </a:p>
        </p:txBody>
      </p:sp>
      <p:sp>
        <p:nvSpPr>
          <p:cNvPr id="333" name="Google Shape;333;p53"/>
          <p:cNvSpPr/>
          <p:nvPr/>
        </p:nvSpPr>
        <p:spPr>
          <a:xfrm>
            <a:off x="6186100" y="26758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Virtualization</a:t>
            </a:r>
            <a:endParaRPr/>
          </a:p>
        </p:txBody>
      </p:sp>
      <p:sp>
        <p:nvSpPr>
          <p:cNvPr id="334" name="Google Shape;334;p53"/>
          <p:cNvSpPr/>
          <p:nvPr/>
        </p:nvSpPr>
        <p:spPr>
          <a:xfrm>
            <a:off x="6186100" y="31830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Server</a:t>
            </a:r>
            <a:endParaRPr/>
          </a:p>
        </p:txBody>
      </p:sp>
      <p:sp>
        <p:nvSpPr>
          <p:cNvPr id="335" name="Google Shape;335;p53"/>
          <p:cNvSpPr/>
          <p:nvPr/>
        </p:nvSpPr>
        <p:spPr>
          <a:xfrm>
            <a:off x="6186100" y="3690275"/>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Storage</a:t>
            </a:r>
            <a:endParaRPr/>
          </a:p>
        </p:txBody>
      </p:sp>
      <p:sp>
        <p:nvSpPr>
          <p:cNvPr id="336" name="Google Shape;336;p53"/>
          <p:cNvSpPr/>
          <p:nvPr/>
        </p:nvSpPr>
        <p:spPr>
          <a:xfrm>
            <a:off x="6186100" y="4269650"/>
            <a:ext cx="1588800" cy="354000"/>
          </a:xfrm>
          <a:prstGeom prst="rect">
            <a:avLst/>
          </a:prstGeom>
          <a:solidFill>
            <a:srgbClr val="76CE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Network</a:t>
            </a:r>
            <a:endParaRPr/>
          </a:p>
        </p:txBody>
      </p:sp>
      <p:sp>
        <p:nvSpPr>
          <p:cNvPr id="337" name="Google Shape;337;p53"/>
          <p:cNvSpPr txBox="1"/>
          <p:nvPr/>
        </p:nvSpPr>
        <p:spPr>
          <a:xfrm rot="5400000">
            <a:off x="7668100" y="2114825"/>
            <a:ext cx="2025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Service Providers</a:t>
            </a:r>
            <a:endParaRPr/>
          </a:p>
        </p:txBody>
      </p:sp>
      <p:sp>
        <p:nvSpPr>
          <p:cNvPr id="338" name="Google Shape;338;p53"/>
          <p:cNvSpPr/>
          <p:nvPr/>
        </p:nvSpPr>
        <p:spPr>
          <a:xfrm>
            <a:off x="7948600" y="635500"/>
            <a:ext cx="367500" cy="4041600"/>
          </a:xfrm>
          <a:prstGeom prst="righ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 name="Google Shape;339;p53"/>
          <p:cNvPicPr preferRelativeResize="0"/>
          <p:nvPr/>
        </p:nvPicPr>
        <p:blipFill>
          <a:blip r:embed="rId3">
            <a:alphaModFix/>
          </a:blip>
          <a:stretch>
            <a:fillRect/>
          </a:stretch>
        </p:blipFill>
        <p:spPr>
          <a:xfrm>
            <a:off x="5105725" y="445025"/>
            <a:ext cx="967525" cy="967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345" name="Google Shape;345;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b="1"/>
              <a:t>IoT and the Cloud</a:t>
            </a:r>
            <a:endParaRPr b="1"/>
          </a:p>
          <a:p>
            <a:pPr marL="457200" lvl="0" indent="-342900" algn="l" rtl="0">
              <a:spcBef>
                <a:spcPts val="0"/>
              </a:spcBef>
              <a:spcAft>
                <a:spcPts val="0"/>
              </a:spcAft>
              <a:buSzPts val="1800"/>
              <a:buAutoNum type="arabicPeriod"/>
            </a:pPr>
            <a:r>
              <a:rPr lang="en"/>
              <a:t>Web service</a:t>
            </a:r>
            <a:endParaRPr/>
          </a:p>
          <a:p>
            <a:pPr marL="914400" lvl="1" indent="-317500" algn="l" rtl="0">
              <a:spcBef>
                <a:spcPts val="0"/>
              </a:spcBef>
              <a:spcAft>
                <a:spcPts val="0"/>
              </a:spcAft>
              <a:buSzPts val="1400"/>
              <a:buAutoNum type="alphaLcPeriod"/>
            </a:pPr>
            <a:r>
              <a:rPr lang="en"/>
              <a:t>Quality of Service &amp; Service Level Agreement </a:t>
            </a:r>
            <a:endParaRPr/>
          </a:p>
          <a:p>
            <a:pPr marL="914400" lvl="1" indent="-317500" algn="l" rtl="0">
              <a:spcBef>
                <a:spcPts val="0"/>
              </a:spcBef>
              <a:spcAft>
                <a:spcPts val="0"/>
              </a:spcAft>
              <a:buSzPts val="1400"/>
              <a:buAutoNum type="alphaLcPeriod"/>
            </a:pPr>
            <a:r>
              <a:rPr lang="en"/>
              <a:t>Service-Oriented Architecture</a:t>
            </a:r>
            <a:endParaRPr/>
          </a:p>
          <a:p>
            <a:pPr marL="457200" lvl="0" indent="-342900" algn="l" rtl="0">
              <a:spcBef>
                <a:spcPts val="0"/>
              </a:spcBef>
              <a:spcAft>
                <a:spcPts val="0"/>
              </a:spcAft>
              <a:buSzPts val="1800"/>
              <a:buAutoNum type="arabicPeriod"/>
            </a:pPr>
            <a:r>
              <a:rPr lang="en"/>
              <a:t>XaaS</a:t>
            </a:r>
            <a:endParaRPr/>
          </a:p>
          <a:p>
            <a:pPr marL="457200" lvl="0" indent="-342900" algn="l" rtl="0">
              <a:spcBef>
                <a:spcPts val="0"/>
              </a:spcBef>
              <a:spcAft>
                <a:spcPts val="0"/>
              </a:spcAft>
              <a:buSzPts val="1800"/>
              <a:buAutoNum type="arabicPeriod"/>
            </a:pPr>
            <a:r>
              <a:rPr lang="en"/>
              <a:t>Virtualization: Virtual Machine and Docker</a:t>
            </a:r>
            <a:endParaRPr/>
          </a:p>
          <a:p>
            <a:pPr marL="457200" lvl="0" indent="-342900" algn="l" rtl="0">
              <a:spcBef>
                <a:spcPts val="0"/>
              </a:spcBef>
              <a:spcAft>
                <a:spcPts val="0"/>
              </a:spcAft>
              <a:buSzPts val="1800"/>
              <a:buAutoNum type="arabicPeriod"/>
            </a:pPr>
            <a:r>
              <a:rPr lang="en"/>
              <a:t>Microservice and Serverless (Lambda Functions) </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Some slides were adopted from Cornell CS5412 advanced cloud computing  </a:t>
            </a:r>
            <a:r>
              <a:rPr lang="en" sz="1100">
                <a:solidFill>
                  <a:schemeClr val="dk1"/>
                </a:solidFill>
              </a:rPr>
              <a:t>HTTP://WWW.CS.CORNELL.EDU/COURSES/CS5412/2022SP</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5"/>
          <p:cNvSpPr txBox="1">
            <a:spLocks noGrp="1"/>
          </p:cNvSpPr>
          <p:nvPr>
            <p:ph type="title"/>
          </p:nvPr>
        </p:nvSpPr>
        <p:spPr>
          <a:xfrm>
            <a:off x="539750" y="141684"/>
            <a:ext cx="7772400" cy="628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 b="0">
                <a:solidFill>
                  <a:schemeClr val="dk1"/>
                </a:solidFill>
              </a:rPr>
              <a:t>The Virtual Server Concept</a:t>
            </a:r>
            <a:endParaRPr/>
          </a:p>
        </p:txBody>
      </p:sp>
      <p:sp>
        <p:nvSpPr>
          <p:cNvPr id="351" name="Google Shape;351;p55"/>
          <p:cNvSpPr txBox="1">
            <a:spLocks noGrp="1"/>
          </p:cNvSpPr>
          <p:nvPr>
            <p:ph type="body" idx="1"/>
          </p:nvPr>
        </p:nvSpPr>
        <p:spPr>
          <a:xfrm>
            <a:off x="468312" y="1200150"/>
            <a:ext cx="8567700" cy="3693300"/>
          </a:xfrm>
          <a:prstGeom prst="rect">
            <a:avLst/>
          </a:prstGeom>
          <a:noFill/>
          <a:ln>
            <a:noFill/>
          </a:ln>
        </p:spPr>
        <p:txBody>
          <a:bodyPr spcFirstLastPara="1" wrap="square" lIns="91425" tIns="45700" rIns="91425" bIns="45700" anchor="t" anchorCtr="0">
            <a:noAutofit/>
          </a:bodyPr>
          <a:lstStyle/>
          <a:p>
            <a:pPr marL="63500" lvl="0" indent="-177800" algn="just" rtl="0">
              <a:lnSpc>
                <a:spcPct val="100000"/>
              </a:lnSpc>
              <a:spcBef>
                <a:spcPts val="0"/>
              </a:spcBef>
              <a:spcAft>
                <a:spcPts val="0"/>
              </a:spcAft>
              <a:buClr>
                <a:srgbClr val="FF0000"/>
              </a:buClr>
              <a:buSzPts val="2800"/>
              <a:buChar char="•"/>
            </a:pPr>
            <a:r>
              <a:rPr lang="en" sz="2800">
                <a:solidFill>
                  <a:srgbClr val="FF0000"/>
                </a:solidFill>
                <a:latin typeface="Calibri"/>
                <a:ea typeface="Calibri"/>
                <a:cs typeface="Calibri"/>
                <a:sym typeface="Calibri"/>
              </a:rPr>
              <a:t>Virtualization</a:t>
            </a:r>
            <a:r>
              <a:rPr lang="en" sz="2800">
                <a:solidFill>
                  <a:schemeClr val="dk1"/>
                </a:solidFill>
                <a:latin typeface="Calibri"/>
                <a:ea typeface="Calibri"/>
                <a:cs typeface="Calibri"/>
                <a:sym typeface="Calibri"/>
              </a:rPr>
              <a:t> is the ability to run multiple operating systems on a single physical system and share the underlying hardware resources*</a:t>
            </a:r>
            <a:endParaRPr sz="2800">
              <a:solidFill>
                <a:schemeClr val="dk1"/>
              </a:solidFill>
              <a:latin typeface="Calibri"/>
              <a:ea typeface="Calibri"/>
              <a:cs typeface="Calibri"/>
              <a:sym typeface="Calibri"/>
            </a:endParaRPr>
          </a:p>
          <a:p>
            <a:pPr marL="63500" lvl="0" indent="-177800" algn="l" rtl="0">
              <a:lnSpc>
                <a:spcPct val="100000"/>
              </a:lnSpc>
              <a:spcBef>
                <a:spcPts val="592"/>
              </a:spcBef>
              <a:spcAft>
                <a:spcPts val="0"/>
              </a:spcAft>
              <a:buClr>
                <a:schemeClr val="dk1"/>
              </a:buClr>
              <a:buSzPts val="2800"/>
              <a:buChar char="•"/>
            </a:pPr>
            <a:r>
              <a:rPr lang="en" sz="2800">
                <a:solidFill>
                  <a:schemeClr val="dk1"/>
                </a:solidFill>
                <a:latin typeface="Calibri"/>
                <a:ea typeface="Calibri"/>
                <a:cs typeface="Calibri"/>
                <a:sym typeface="Calibri"/>
              </a:rPr>
              <a:t>It is the process by which one computer hosts the appearance of many computers.</a:t>
            </a:r>
            <a:endParaRPr sz="2800">
              <a:solidFill>
                <a:schemeClr val="dk1"/>
              </a:solidFill>
              <a:latin typeface="Calibri"/>
              <a:ea typeface="Calibri"/>
              <a:cs typeface="Calibri"/>
              <a:sym typeface="Calibri"/>
            </a:endParaRPr>
          </a:p>
          <a:p>
            <a:pPr marL="63500" lvl="0" indent="-177800" algn="just" rtl="0">
              <a:lnSpc>
                <a:spcPct val="100000"/>
              </a:lnSpc>
              <a:spcBef>
                <a:spcPts val="592"/>
              </a:spcBef>
              <a:spcAft>
                <a:spcPts val="0"/>
              </a:spcAft>
              <a:buClr>
                <a:schemeClr val="dk1"/>
              </a:buClr>
              <a:buSzPts val="2800"/>
              <a:buChar char="•"/>
            </a:pPr>
            <a:r>
              <a:rPr lang="en" sz="2800">
                <a:solidFill>
                  <a:schemeClr val="dk1"/>
                </a:solidFill>
                <a:latin typeface="Calibri"/>
                <a:ea typeface="Calibri"/>
                <a:cs typeface="Calibri"/>
                <a:sym typeface="Calibri"/>
              </a:rPr>
              <a:t>Virtualization is used to improve IT throughput and costs by using physical resources as a pool from which virtual resources can be allocated.</a:t>
            </a:r>
            <a:endParaRPr sz="22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6"/>
          <p:cNvSpPr txBox="1">
            <a:spLocks noGrp="1"/>
          </p:cNvSpPr>
          <p:nvPr>
            <p:ph type="title"/>
          </p:nvPr>
        </p:nvSpPr>
        <p:spPr>
          <a:xfrm>
            <a:off x="768096" y="329184"/>
            <a:ext cx="8090100" cy="843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0">
                <a:solidFill>
                  <a:schemeClr val="dk1"/>
                </a:solidFill>
              </a:rPr>
              <a:t>Virtual Machine</a:t>
            </a:r>
            <a:endParaRPr b="0">
              <a:solidFill>
                <a:schemeClr val="dk1"/>
              </a:solidFill>
            </a:endParaRPr>
          </a:p>
        </p:txBody>
      </p:sp>
      <p:pic>
        <p:nvPicPr>
          <p:cNvPr id="357" name="Google Shape;357;p56" descr="Screen Shot 2013-07-05 at 2.48.53 PM.png"/>
          <p:cNvPicPr preferRelativeResize="0">
            <a:picLocks noGrp="1"/>
          </p:cNvPicPr>
          <p:nvPr>
            <p:ph type="body" idx="1"/>
          </p:nvPr>
        </p:nvPicPr>
        <p:blipFill rotWithShape="1">
          <a:blip r:embed="rId3">
            <a:alphaModFix/>
          </a:blip>
          <a:srcRect l="957" r="-1784"/>
          <a:stretch/>
        </p:blipFill>
        <p:spPr>
          <a:xfrm>
            <a:off x="1028673" y="2579811"/>
            <a:ext cx="7676100" cy="2571600"/>
          </a:xfrm>
          <a:prstGeom prst="rect">
            <a:avLst/>
          </a:prstGeom>
          <a:noFill/>
          <a:ln>
            <a:noFill/>
          </a:ln>
        </p:spPr>
      </p:pic>
      <p:sp>
        <p:nvSpPr>
          <p:cNvPr id="358" name="Google Shape;358;p56"/>
          <p:cNvSpPr txBox="1"/>
          <p:nvPr/>
        </p:nvSpPr>
        <p:spPr>
          <a:xfrm>
            <a:off x="642938" y="1014660"/>
            <a:ext cx="8272500" cy="1323300"/>
          </a:xfrm>
          <a:prstGeom prst="rect">
            <a:avLst/>
          </a:prstGeom>
          <a:noFill/>
          <a:ln>
            <a:noFill/>
          </a:ln>
        </p:spPr>
        <p:txBody>
          <a:bodyPr spcFirstLastPara="1" wrap="square" lIns="90000" tIns="46800" rIns="90000" bIns="46800" anchor="t" anchorCtr="0">
            <a:spAutoFit/>
          </a:bodyPr>
          <a:lstStyle/>
          <a:p>
            <a:pPr marL="179387" marR="0" lvl="0" indent="-146050" algn="just" rtl="0">
              <a:spcBef>
                <a:spcPts val="0"/>
              </a:spcBef>
              <a:spcAft>
                <a:spcPts val="0"/>
              </a:spcAft>
              <a:buClr>
                <a:schemeClr val="dk1"/>
              </a:buClr>
              <a:buSzPts val="2300"/>
              <a:buFont typeface="Arial"/>
              <a:buChar char="•"/>
            </a:pPr>
            <a:r>
              <a:rPr lang="en" sz="2300" b="0" i="0" u="none" strike="noStrike" cap="none">
                <a:solidFill>
                  <a:schemeClr val="dk1"/>
                </a:solidFill>
                <a:latin typeface="Calibri"/>
                <a:ea typeface="Calibri"/>
                <a:cs typeface="Calibri"/>
                <a:sym typeface="Calibri"/>
              </a:rPr>
              <a:t>A Virtual machine (VM) is an isolated runtime environment (guest OS and applications) </a:t>
            </a:r>
            <a:endParaRPr sz="700"/>
          </a:p>
          <a:p>
            <a:pPr marL="179387" marR="0" lvl="0" indent="-146050" algn="just" rtl="0">
              <a:spcBef>
                <a:spcPts val="1300"/>
              </a:spcBef>
              <a:spcAft>
                <a:spcPts val="0"/>
              </a:spcAft>
              <a:buClr>
                <a:schemeClr val="dk1"/>
              </a:buClr>
              <a:buSzPts val="2300"/>
              <a:buFont typeface="Calibri"/>
              <a:buChar char="•"/>
            </a:pPr>
            <a:r>
              <a:rPr lang="en" sz="2300" b="0" i="0" u="none" strike="noStrike" cap="none">
                <a:solidFill>
                  <a:schemeClr val="dk1"/>
                </a:solidFill>
                <a:latin typeface="Calibri"/>
                <a:ea typeface="Calibri"/>
                <a:cs typeface="Calibri"/>
                <a:sym typeface="Calibri"/>
              </a:rPr>
              <a:t>Multiple virtual systems (VMs) can run on a single physical system </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IoT devices</a:t>
            </a:r>
            <a:endParaRPr/>
          </a:p>
        </p:txBody>
      </p:sp>
      <p:sp>
        <p:nvSpPr>
          <p:cNvPr id="131" name="Google Shape;13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457200" lvl="0" indent="-317182" algn="l" rtl="0">
              <a:lnSpc>
                <a:spcPct val="150000"/>
              </a:lnSpc>
              <a:spcBef>
                <a:spcPts val="0"/>
              </a:spcBef>
              <a:spcAft>
                <a:spcPts val="0"/>
              </a:spcAft>
              <a:buSzPct val="100000"/>
              <a:buChar char="●"/>
            </a:pPr>
            <a:r>
              <a:rPr lang="en"/>
              <a:t>Less powerful than computers</a:t>
            </a:r>
            <a:endParaRPr/>
          </a:p>
          <a:p>
            <a:pPr marL="457200" lvl="0" indent="-317182" algn="l" rtl="0">
              <a:lnSpc>
                <a:spcPct val="150000"/>
              </a:lnSpc>
              <a:spcBef>
                <a:spcPts val="0"/>
              </a:spcBef>
              <a:spcAft>
                <a:spcPts val="0"/>
              </a:spcAft>
              <a:buSzPct val="100000"/>
              <a:buChar char="●"/>
            </a:pPr>
            <a:r>
              <a:rPr lang="en"/>
              <a:t>Embedded operating systems (or without OS)</a:t>
            </a:r>
            <a:endParaRPr/>
          </a:p>
          <a:p>
            <a:pPr marL="457200" lvl="0" indent="-317182" algn="l" rtl="0">
              <a:lnSpc>
                <a:spcPct val="150000"/>
              </a:lnSpc>
              <a:spcBef>
                <a:spcPts val="0"/>
              </a:spcBef>
              <a:spcAft>
                <a:spcPts val="0"/>
              </a:spcAft>
              <a:buSzPct val="100000"/>
              <a:buChar char="●"/>
            </a:pPr>
            <a:r>
              <a:rPr lang="en"/>
              <a:t>Equipped with more wireless communication modules</a:t>
            </a:r>
            <a:endParaRPr/>
          </a:p>
          <a:p>
            <a:pPr marL="914400" lvl="1" indent="-297497" algn="l" rtl="0">
              <a:lnSpc>
                <a:spcPct val="150000"/>
              </a:lnSpc>
              <a:spcBef>
                <a:spcPts val="0"/>
              </a:spcBef>
              <a:spcAft>
                <a:spcPts val="0"/>
              </a:spcAft>
              <a:buSzPct val="100000"/>
              <a:buChar char="○"/>
            </a:pPr>
            <a:r>
              <a:rPr lang="en"/>
              <a:t>WiFi, BLE, Cellular</a:t>
            </a:r>
            <a:endParaRPr/>
          </a:p>
          <a:p>
            <a:pPr marL="914400" lvl="1" indent="-297497" algn="l" rtl="0">
              <a:lnSpc>
                <a:spcPct val="150000"/>
              </a:lnSpc>
              <a:spcBef>
                <a:spcPts val="0"/>
              </a:spcBef>
              <a:spcAft>
                <a:spcPts val="0"/>
              </a:spcAft>
              <a:buSzPct val="100000"/>
              <a:buChar char="○"/>
            </a:pPr>
            <a:r>
              <a:rPr lang="en"/>
              <a:t>RFID, Zigbee, Lora (long range, low rate)</a:t>
            </a:r>
            <a:endParaRPr/>
          </a:p>
          <a:p>
            <a:pPr marL="457200" lvl="0" indent="-317182" algn="l" rtl="0">
              <a:lnSpc>
                <a:spcPct val="150000"/>
              </a:lnSpc>
              <a:spcBef>
                <a:spcPts val="0"/>
              </a:spcBef>
              <a:spcAft>
                <a:spcPts val="0"/>
              </a:spcAft>
              <a:buSzPct val="100000"/>
              <a:buChar char="●"/>
            </a:pPr>
            <a:r>
              <a:rPr lang="en"/>
              <a:t>Work with Sensors and controllers </a:t>
            </a:r>
            <a:endParaRPr/>
          </a:p>
          <a:p>
            <a:pPr marL="457200" lvl="0" indent="-317182" algn="l" rtl="0">
              <a:lnSpc>
                <a:spcPct val="150000"/>
              </a:lnSpc>
              <a:spcBef>
                <a:spcPts val="0"/>
              </a:spcBef>
              <a:spcAft>
                <a:spcPts val="0"/>
              </a:spcAft>
              <a:buSzPct val="100000"/>
              <a:buChar char="●"/>
            </a:pPr>
            <a:r>
              <a:rPr lang="en"/>
              <a:t>Heterogeneity</a:t>
            </a:r>
            <a:endParaRPr/>
          </a:p>
          <a:p>
            <a:pPr marL="457200" lvl="0" indent="-317182" algn="l" rtl="0">
              <a:lnSpc>
                <a:spcPct val="150000"/>
              </a:lnSpc>
              <a:spcBef>
                <a:spcPts val="0"/>
              </a:spcBef>
              <a:spcAft>
                <a:spcPts val="0"/>
              </a:spcAft>
              <a:buSzPct val="100000"/>
              <a:buChar char="●"/>
            </a:pPr>
            <a:r>
              <a:rPr lang="en"/>
              <a:t>Some powered by battery</a:t>
            </a:r>
            <a:endParaRPr/>
          </a:p>
          <a:p>
            <a:pPr marL="914400" lvl="1" indent="-297497" algn="l" rtl="0">
              <a:lnSpc>
                <a:spcPct val="150000"/>
              </a:lnSpc>
              <a:spcBef>
                <a:spcPts val="0"/>
              </a:spcBef>
              <a:spcAft>
                <a:spcPts val="0"/>
              </a:spcAft>
              <a:buSzPct val="100000"/>
              <a:buChar char="○"/>
            </a:pPr>
            <a:r>
              <a:rPr lang="en"/>
              <a:t>Sensitive to energy efficiency</a:t>
            </a:r>
            <a:endParaRPr/>
          </a:p>
          <a:p>
            <a:pPr marL="914400" lvl="1" indent="-297497" algn="l" rtl="0">
              <a:lnSpc>
                <a:spcPct val="150000"/>
              </a:lnSpc>
              <a:spcBef>
                <a:spcPts val="0"/>
              </a:spcBef>
              <a:spcAft>
                <a:spcPts val="0"/>
              </a:spcAft>
              <a:buSzPct val="100000"/>
              <a:buChar char="○"/>
            </a:pPr>
            <a:r>
              <a:rPr lang="en"/>
              <a:t>Low energy consumption (3~15W)</a:t>
            </a:r>
            <a:endParaRPr/>
          </a:p>
          <a:p>
            <a:pPr marL="1371600" lvl="2" indent="-297497" algn="l" rtl="0">
              <a:lnSpc>
                <a:spcPct val="150000"/>
              </a:lnSpc>
              <a:spcBef>
                <a:spcPts val="0"/>
              </a:spcBef>
              <a:spcAft>
                <a:spcPts val="0"/>
              </a:spcAft>
              <a:buSzPct val="100000"/>
              <a:buChar char="■"/>
            </a:pPr>
            <a:r>
              <a:rPr lang="en"/>
              <a:t>PC: 60~300 Watts</a:t>
            </a:r>
            <a:endParaRPr/>
          </a:p>
          <a:p>
            <a:pPr marL="1371600" lvl="2" indent="-297497" algn="l" rtl="0">
              <a:lnSpc>
                <a:spcPct val="150000"/>
              </a:lnSpc>
              <a:spcBef>
                <a:spcPts val="0"/>
              </a:spcBef>
              <a:spcAft>
                <a:spcPts val="0"/>
              </a:spcAft>
              <a:buSzPct val="100000"/>
              <a:buChar char="■"/>
            </a:pPr>
            <a:r>
              <a:rPr lang="en"/>
              <a:t>Laptop: 20~100 Watts</a:t>
            </a:r>
            <a:endParaRPr/>
          </a:p>
          <a:p>
            <a:pPr marL="1371600" lvl="2" indent="-297497" algn="l" rtl="0">
              <a:lnSpc>
                <a:spcPct val="150000"/>
              </a:lnSpc>
              <a:spcBef>
                <a:spcPts val="0"/>
              </a:spcBef>
              <a:spcAft>
                <a:spcPts val="0"/>
              </a:spcAft>
              <a:buSzPct val="100000"/>
              <a:buChar char="■"/>
            </a:pPr>
            <a:r>
              <a:rPr lang="en"/>
              <a:t>Server: 500 ~ 1200 Watts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7"/>
          <p:cNvSpPr txBox="1">
            <a:spLocks noGrp="1"/>
          </p:cNvSpPr>
          <p:nvPr>
            <p:ph type="title"/>
          </p:nvPr>
        </p:nvSpPr>
        <p:spPr>
          <a:xfrm>
            <a:off x="685800" y="107156"/>
            <a:ext cx="7772400" cy="628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a:buNone/>
            </a:pPr>
            <a:r>
              <a:rPr lang="en" b="0">
                <a:solidFill>
                  <a:schemeClr val="dk1"/>
                </a:solidFill>
              </a:rPr>
              <a:t>Hypervisors And Hosts</a:t>
            </a:r>
            <a:endParaRPr b="0">
              <a:solidFill>
                <a:schemeClr val="dk1"/>
              </a:solidFill>
            </a:endParaRPr>
          </a:p>
        </p:txBody>
      </p:sp>
      <p:sp>
        <p:nvSpPr>
          <p:cNvPr id="364" name="Google Shape;364;p57"/>
          <p:cNvSpPr txBox="1">
            <a:spLocks noGrp="1"/>
          </p:cNvSpPr>
          <p:nvPr>
            <p:ph type="body" idx="1"/>
          </p:nvPr>
        </p:nvSpPr>
        <p:spPr>
          <a:xfrm>
            <a:off x="255587" y="1006078"/>
            <a:ext cx="8780400" cy="3086100"/>
          </a:xfrm>
          <a:prstGeom prst="rect">
            <a:avLst/>
          </a:prstGeom>
          <a:noFill/>
          <a:ln>
            <a:noFill/>
          </a:ln>
        </p:spPr>
        <p:txBody>
          <a:bodyPr spcFirstLastPara="1" wrap="square" lIns="91425" tIns="45700" rIns="91425" bIns="45700" anchor="t" anchorCtr="0">
            <a:noAutofit/>
          </a:bodyPr>
          <a:lstStyle/>
          <a:p>
            <a:pPr marL="342900" lvl="0" indent="-323850" algn="l" rtl="0">
              <a:lnSpc>
                <a:spcPct val="100000"/>
              </a:lnSpc>
              <a:spcBef>
                <a:spcPts val="0"/>
              </a:spcBef>
              <a:spcAft>
                <a:spcPts val="0"/>
              </a:spcAft>
              <a:buClr>
                <a:schemeClr val="accent2"/>
              </a:buClr>
              <a:buSzPts val="2500"/>
              <a:buFont typeface="Times"/>
              <a:buChar char="•"/>
            </a:pPr>
            <a:r>
              <a:rPr lang="en" sz="2500" b="0" i="0" u="none">
                <a:solidFill>
                  <a:schemeClr val="dk1"/>
                </a:solidFill>
                <a:latin typeface="Arial"/>
                <a:ea typeface="Arial"/>
                <a:cs typeface="Arial"/>
                <a:sym typeface="Arial"/>
              </a:rPr>
              <a:t>A </a:t>
            </a:r>
            <a:r>
              <a:rPr lang="en" sz="2500" b="1" i="0" u="none">
                <a:solidFill>
                  <a:srgbClr val="FF0000"/>
                </a:solidFill>
                <a:latin typeface="Arial"/>
                <a:ea typeface="Arial"/>
                <a:cs typeface="Arial"/>
                <a:sym typeface="Arial"/>
              </a:rPr>
              <a:t>hypervisor</a:t>
            </a:r>
            <a:r>
              <a:rPr lang="en" sz="2500" b="0" i="0" u="none">
                <a:solidFill>
                  <a:schemeClr val="dk1"/>
                </a:solidFill>
                <a:latin typeface="Arial"/>
                <a:ea typeface="Arial"/>
                <a:cs typeface="Arial"/>
                <a:sym typeface="Arial"/>
              </a:rPr>
              <a:t> is a piece of computer software, firmware or hardware that creates and runs virtual machines.</a:t>
            </a:r>
            <a:endParaRPr sz="1800"/>
          </a:p>
          <a:p>
            <a:pPr marL="342900" lvl="0" indent="-323850" algn="l" rtl="0">
              <a:lnSpc>
                <a:spcPct val="100000"/>
              </a:lnSpc>
              <a:spcBef>
                <a:spcPts val="560"/>
              </a:spcBef>
              <a:spcAft>
                <a:spcPts val="0"/>
              </a:spcAft>
              <a:buClr>
                <a:schemeClr val="accent2"/>
              </a:buClr>
              <a:buSzPts val="2500"/>
              <a:buFont typeface="Times"/>
              <a:buChar char="•"/>
            </a:pPr>
            <a:r>
              <a:rPr lang="en" sz="2500" b="0" i="0" u="none">
                <a:solidFill>
                  <a:schemeClr val="dk1"/>
                </a:solidFill>
                <a:latin typeface="Arial"/>
                <a:ea typeface="Arial"/>
                <a:cs typeface="Arial"/>
                <a:sym typeface="Arial"/>
              </a:rPr>
              <a:t>A computer on which a hypervisor is running one or more virtual machines is defined as a </a:t>
            </a:r>
            <a:r>
              <a:rPr lang="en" sz="2500" b="1" i="0" u="none">
                <a:solidFill>
                  <a:srgbClr val="FF0000"/>
                </a:solidFill>
                <a:latin typeface="Arial"/>
                <a:ea typeface="Arial"/>
                <a:cs typeface="Arial"/>
                <a:sym typeface="Arial"/>
              </a:rPr>
              <a:t>host machine</a:t>
            </a:r>
            <a:r>
              <a:rPr lang="en" sz="2500" b="0" i="0" u="none">
                <a:solidFill>
                  <a:schemeClr val="dk1"/>
                </a:solidFill>
                <a:latin typeface="Arial"/>
                <a:ea typeface="Arial"/>
                <a:cs typeface="Arial"/>
                <a:sym typeface="Arial"/>
              </a:rPr>
              <a:t>. </a:t>
            </a:r>
            <a:endParaRPr sz="1800"/>
          </a:p>
          <a:p>
            <a:pPr marL="342900" lvl="0" indent="-323850" algn="l" rtl="0">
              <a:lnSpc>
                <a:spcPct val="100000"/>
              </a:lnSpc>
              <a:spcBef>
                <a:spcPts val="560"/>
              </a:spcBef>
              <a:spcAft>
                <a:spcPts val="0"/>
              </a:spcAft>
              <a:buClr>
                <a:schemeClr val="accent2"/>
              </a:buClr>
              <a:buSzPts val="2500"/>
              <a:buFont typeface="Times"/>
              <a:buChar char="•"/>
            </a:pPr>
            <a:r>
              <a:rPr lang="en" sz="2500" b="0" i="0" u="none">
                <a:solidFill>
                  <a:schemeClr val="dk1"/>
                </a:solidFill>
                <a:latin typeface="Arial"/>
                <a:ea typeface="Arial"/>
                <a:cs typeface="Arial"/>
                <a:sym typeface="Arial"/>
              </a:rPr>
              <a:t>Each </a:t>
            </a:r>
            <a:r>
              <a:rPr lang="en" sz="2500" b="1" i="0" u="none">
                <a:solidFill>
                  <a:srgbClr val="FF0000"/>
                </a:solidFill>
                <a:latin typeface="Arial"/>
                <a:ea typeface="Arial"/>
                <a:cs typeface="Arial"/>
                <a:sym typeface="Arial"/>
              </a:rPr>
              <a:t>virtual machine </a:t>
            </a:r>
            <a:r>
              <a:rPr lang="en" sz="2500" b="0" i="0" u="none">
                <a:solidFill>
                  <a:schemeClr val="dk1"/>
                </a:solidFill>
                <a:latin typeface="Arial"/>
                <a:ea typeface="Arial"/>
                <a:cs typeface="Arial"/>
                <a:sym typeface="Arial"/>
              </a:rPr>
              <a:t> has a </a:t>
            </a:r>
            <a:r>
              <a:rPr lang="en" sz="2500" b="1" i="0" u="none">
                <a:solidFill>
                  <a:srgbClr val="FF0000"/>
                </a:solidFill>
                <a:latin typeface="Arial"/>
                <a:ea typeface="Arial"/>
                <a:cs typeface="Arial"/>
                <a:sym typeface="Arial"/>
              </a:rPr>
              <a:t>guest operating systems</a:t>
            </a:r>
            <a:r>
              <a:rPr lang="en" sz="2500" b="0" i="0" u="none">
                <a:solidFill>
                  <a:schemeClr val="dk1"/>
                </a:solidFill>
                <a:latin typeface="Arial"/>
                <a:ea typeface="Arial"/>
                <a:cs typeface="Arial"/>
                <a:sym typeface="Arial"/>
              </a:rPr>
              <a:t>, which is managed by the hypervisor. </a:t>
            </a:r>
            <a:endParaRPr sz="1800"/>
          </a:p>
          <a:p>
            <a:pPr marL="342900" lvl="0" indent="-323850" algn="l" rtl="0">
              <a:lnSpc>
                <a:spcPct val="100000"/>
              </a:lnSpc>
              <a:spcBef>
                <a:spcPts val="560"/>
              </a:spcBef>
              <a:spcAft>
                <a:spcPts val="0"/>
              </a:spcAft>
              <a:buClr>
                <a:schemeClr val="accent2"/>
              </a:buClr>
              <a:buSzPts val="2500"/>
              <a:buFont typeface="Times"/>
              <a:buChar char="•"/>
            </a:pPr>
            <a:r>
              <a:rPr lang="en" sz="2500" b="0" i="0" u="none">
                <a:solidFill>
                  <a:schemeClr val="dk1"/>
                </a:solidFill>
                <a:latin typeface="Arial"/>
                <a:ea typeface="Arial"/>
                <a:cs typeface="Arial"/>
                <a:sym typeface="Arial"/>
              </a:rPr>
              <a:t>Multiple instances of a variety of operating systems may share the virtualized hardware resources. </a:t>
            </a:r>
            <a:endParaRPr sz="1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8"/>
          <p:cNvSpPr txBox="1">
            <a:spLocks noGrp="1"/>
          </p:cNvSpPr>
          <p:nvPr>
            <p:ph type="title"/>
          </p:nvPr>
        </p:nvSpPr>
        <p:spPr>
          <a:xfrm>
            <a:off x="685800" y="141684"/>
            <a:ext cx="7772400" cy="6288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2"/>
              </a:buClr>
              <a:buSzPts val="4400"/>
              <a:buFont typeface="Arial"/>
              <a:buNone/>
            </a:pPr>
            <a:r>
              <a:rPr lang="en" b="0">
                <a:solidFill>
                  <a:schemeClr val="dk1"/>
                </a:solidFill>
              </a:rPr>
              <a:t>The Virtual Server Concept</a:t>
            </a:r>
            <a:endParaRPr b="0">
              <a:solidFill>
                <a:schemeClr val="dk1"/>
              </a:solidFill>
            </a:endParaRPr>
          </a:p>
        </p:txBody>
      </p:sp>
      <p:pic>
        <p:nvPicPr>
          <p:cNvPr id="370" name="Google Shape;370;p58" descr="Virtual Server"/>
          <p:cNvPicPr preferRelativeResize="0">
            <a:picLocks noGrp="1"/>
          </p:cNvPicPr>
          <p:nvPr>
            <p:ph type="body" idx="1"/>
          </p:nvPr>
        </p:nvPicPr>
        <p:blipFill rotWithShape="1">
          <a:blip r:embed="rId3">
            <a:alphaModFix/>
          </a:blip>
          <a:srcRect/>
          <a:stretch/>
        </p:blipFill>
        <p:spPr>
          <a:xfrm>
            <a:off x="533400" y="1428750"/>
            <a:ext cx="8229600" cy="2690700"/>
          </a:xfrm>
          <a:prstGeom prst="rect">
            <a:avLst/>
          </a:prstGeom>
          <a:noFill/>
          <a:ln>
            <a:noFill/>
          </a:ln>
        </p:spPr>
      </p:pic>
      <p:sp>
        <p:nvSpPr>
          <p:cNvPr id="371" name="Google Shape;371;p58"/>
          <p:cNvSpPr txBox="1"/>
          <p:nvPr/>
        </p:nvSpPr>
        <p:spPr>
          <a:xfrm>
            <a:off x="609600" y="4343400"/>
            <a:ext cx="8001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 sz="2000" b="0" i="0" u="none">
                <a:solidFill>
                  <a:schemeClr val="dk1"/>
                </a:solidFill>
                <a:latin typeface="Arial"/>
                <a:ea typeface="Arial"/>
                <a:cs typeface="Arial"/>
                <a:sym typeface="Arial"/>
              </a:rPr>
              <a:t>Hypervisor layer between </a:t>
            </a:r>
            <a:r>
              <a:rPr lang="en" sz="2000" b="0" i="1" u="none">
                <a:solidFill>
                  <a:schemeClr val="dk1"/>
                </a:solidFill>
                <a:latin typeface="Arial"/>
                <a:ea typeface="Arial"/>
                <a:cs typeface="Arial"/>
                <a:sym typeface="Arial"/>
              </a:rPr>
              <a:t>Guest OS</a:t>
            </a:r>
            <a:r>
              <a:rPr lang="en" sz="2000" b="0" i="0" u="none">
                <a:solidFill>
                  <a:schemeClr val="dk1"/>
                </a:solidFill>
                <a:latin typeface="Arial"/>
                <a:ea typeface="Arial"/>
                <a:cs typeface="Arial"/>
                <a:sym typeface="Arial"/>
              </a:rPr>
              <a:t> and hardware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VM Snapshot</a:t>
            </a:r>
            <a:endParaRPr/>
          </a:p>
        </p:txBody>
      </p:sp>
      <p:sp>
        <p:nvSpPr>
          <p:cNvPr id="377" name="Google Shape;377;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Virtual Machines are files… </a:t>
            </a:r>
            <a:endParaRPr/>
          </a:p>
          <a:p>
            <a:pPr marL="457200" lvl="0" indent="-342900" algn="l" rtl="0">
              <a:spcBef>
                <a:spcPts val="1200"/>
              </a:spcBef>
              <a:spcAft>
                <a:spcPts val="0"/>
              </a:spcAft>
              <a:buSzPts val="1800"/>
              <a:buChar char="●"/>
            </a:pPr>
            <a:r>
              <a:rPr lang="en"/>
              <a:t>VMs can be exported and moved to other hosts</a:t>
            </a:r>
            <a:endParaRPr/>
          </a:p>
          <a:p>
            <a:pPr marL="457200" lvl="0" indent="-342900" algn="l" rtl="0">
              <a:spcBef>
                <a:spcPts val="0"/>
              </a:spcBef>
              <a:spcAft>
                <a:spcPts val="0"/>
              </a:spcAft>
              <a:buSzPts val="1800"/>
              <a:buChar char="●"/>
            </a:pPr>
            <a:r>
              <a:rPr lang="en"/>
              <a:t>Files are created by the hypervisor and stored in a directory</a:t>
            </a:r>
            <a:endParaRPr/>
          </a:p>
          <a:p>
            <a:pPr marL="457200" lvl="0" indent="-342900" algn="l" rtl="0">
              <a:spcBef>
                <a:spcPts val="0"/>
              </a:spcBef>
              <a:spcAft>
                <a:spcPts val="0"/>
              </a:spcAft>
              <a:buSzPts val="1800"/>
              <a:buChar char="●"/>
            </a:pPr>
            <a:r>
              <a:rPr lang="en"/>
              <a:t>Example VM Files</a:t>
            </a:r>
            <a:endParaRPr/>
          </a:p>
        </p:txBody>
      </p:sp>
      <p:pic>
        <p:nvPicPr>
          <p:cNvPr id="378" name="Google Shape;378;p59"/>
          <p:cNvPicPr preferRelativeResize="0"/>
          <p:nvPr/>
        </p:nvPicPr>
        <p:blipFill>
          <a:blip r:embed="rId3">
            <a:alphaModFix/>
          </a:blip>
          <a:stretch>
            <a:fillRect/>
          </a:stretch>
        </p:blipFill>
        <p:spPr>
          <a:xfrm>
            <a:off x="2954325" y="2956900"/>
            <a:ext cx="5961775" cy="2131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Container</a:t>
            </a:r>
            <a:endParaRPr/>
          </a:p>
        </p:txBody>
      </p:sp>
      <p:sp>
        <p:nvSpPr>
          <p:cNvPr id="384" name="Google Shape;384;p60"/>
          <p:cNvSpPr txBox="1">
            <a:spLocks noGrp="1"/>
          </p:cNvSpPr>
          <p:nvPr>
            <p:ph type="body" idx="1"/>
          </p:nvPr>
        </p:nvSpPr>
        <p:spPr>
          <a:xfrm>
            <a:off x="311700" y="1152475"/>
            <a:ext cx="4119900" cy="3416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dk1"/>
              </a:buClr>
              <a:buSzPts val="2100"/>
              <a:buChar char="●"/>
            </a:pPr>
            <a:r>
              <a:rPr lang="en" sz="2100">
                <a:solidFill>
                  <a:schemeClr val="dk1"/>
                </a:solidFill>
              </a:rPr>
              <a:t>Standardized packaging for  software and dependencies </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Isolate apps from each other </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Share the same OS kernel Works for all major Linux  distributions</a:t>
            </a:r>
            <a:endParaRPr sz="2100">
              <a:solidFill>
                <a:schemeClr val="dk1"/>
              </a:solidFill>
            </a:endParaRPr>
          </a:p>
          <a:p>
            <a:pPr marL="457200" lvl="0" indent="-361950" algn="l" rtl="0">
              <a:spcBef>
                <a:spcPts val="0"/>
              </a:spcBef>
              <a:spcAft>
                <a:spcPts val="0"/>
              </a:spcAft>
              <a:buClr>
                <a:schemeClr val="dk1"/>
              </a:buClr>
              <a:buSzPts val="2100"/>
              <a:buChar char="●"/>
            </a:pPr>
            <a:r>
              <a:rPr lang="en" sz="2100">
                <a:solidFill>
                  <a:schemeClr val="dk1"/>
                </a:solidFill>
              </a:rPr>
              <a:t>Containers native to Windows  Server 2016</a:t>
            </a:r>
            <a:endParaRPr sz="1100"/>
          </a:p>
        </p:txBody>
      </p:sp>
      <p:pic>
        <p:nvPicPr>
          <p:cNvPr id="385" name="Google Shape;385;p60"/>
          <p:cNvPicPr preferRelativeResize="0"/>
          <p:nvPr/>
        </p:nvPicPr>
        <p:blipFill>
          <a:blip r:embed="rId3">
            <a:alphaModFix/>
          </a:blip>
          <a:stretch>
            <a:fillRect/>
          </a:stretch>
        </p:blipFill>
        <p:spPr>
          <a:xfrm>
            <a:off x="4717625" y="1396900"/>
            <a:ext cx="4007200" cy="326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Docker Images and Containers</a:t>
            </a:r>
            <a:endParaRPr/>
          </a:p>
        </p:txBody>
      </p:sp>
      <p:pic>
        <p:nvPicPr>
          <p:cNvPr id="391" name="Google Shape;391;p61"/>
          <p:cNvPicPr preferRelativeResize="0"/>
          <p:nvPr/>
        </p:nvPicPr>
        <p:blipFill>
          <a:blip r:embed="rId3">
            <a:alphaModFix/>
          </a:blip>
          <a:stretch>
            <a:fillRect/>
          </a:stretch>
        </p:blipFill>
        <p:spPr>
          <a:xfrm>
            <a:off x="615125" y="1243376"/>
            <a:ext cx="8047151" cy="3338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Docker Containers Vs. Virtual Machines</a:t>
            </a:r>
            <a:endParaRPr/>
          </a:p>
        </p:txBody>
      </p:sp>
      <p:sp>
        <p:nvSpPr>
          <p:cNvPr id="397" name="Google Shape;397;p6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00"/>
              </a:spcBef>
              <a:spcAft>
                <a:spcPts val="0"/>
              </a:spcAft>
              <a:buClr>
                <a:schemeClr val="dk1"/>
              </a:buClr>
              <a:buSzPts val="1100"/>
              <a:buFont typeface="Arial"/>
              <a:buNone/>
            </a:pPr>
            <a:r>
              <a:rPr lang="en" sz="2350">
                <a:solidFill>
                  <a:srgbClr val="244256"/>
                </a:solidFill>
              </a:rPr>
              <a:t>Fundamentally different architectures / Benefits</a:t>
            </a:r>
            <a:endParaRPr sz="2350">
              <a:solidFill>
                <a:srgbClr val="244256"/>
              </a:solidFill>
            </a:endParaRPr>
          </a:p>
          <a:p>
            <a:pPr marL="0" lvl="0" indent="0" algn="l" rtl="0">
              <a:spcBef>
                <a:spcPts val="0"/>
              </a:spcBef>
              <a:spcAft>
                <a:spcPts val="1200"/>
              </a:spcAft>
              <a:buNone/>
            </a:pPr>
            <a:endParaRPr/>
          </a:p>
        </p:txBody>
      </p:sp>
      <p:pic>
        <p:nvPicPr>
          <p:cNvPr id="398" name="Google Shape;398;p62"/>
          <p:cNvPicPr preferRelativeResize="0"/>
          <p:nvPr/>
        </p:nvPicPr>
        <p:blipFill>
          <a:blip r:embed="rId3">
            <a:alphaModFix/>
          </a:blip>
          <a:stretch>
            <a:fillRect/>
          </a:stretch>
        </p:blipFill>
        <p:spPr>
          <a:xfrm>
            <a:off x="2210425" y="1705750"/>
            <a:ext cx="6503775" cy="3347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use docker</a:t>
            </a:r>
            <a:endParaRPr/>
          </a:p>
        </p:txBody>
      </p:sp>
      <p:pic>
        <p:nvPicPr>
          <p:cNvPr id="404" name="Google Shape;404;p63"/>
          <p:cNvPicPr preferRelativeResize="0"/>
          <p:nvPr/>
        </p:nvPicPr>
        <p:blipFill>
          <a:blip r:embed="rId3">
            <a:alphaModFix/>
          </a:blip>
          <a:stretch>
            <a:fillRect/>
          </a:stretch>
        </p:blipFill>
        <p:spPr>
          <a:xfrm>
            <a:off x="2413550" y="1152474"/>
            <a:ext cx="6418749" cy="3578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64"/>
          <p:cNvSpPr txBox="1">
            <a:spLocks noGrp="1"/>
          </p:cNvSpPr>
          <p:nvPr>
            <p:ph type="title"/>
          </p:nvPr>
        </p:nvSpPr>
        <p:spPr>
          <a:xfrm>
            <a:off x="768096" y="329184"/>
            <a:ext cx="8090100" cy="8436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0">
                <a:solidFill>
                  <a:schemeClr val="dk1"/>
                </a:solidFill>
              </a:rPr>
              <a:t>Benefits of Virtualization</a:t>
            </a:r>
            <a:endParaRPr b="0">
              <a:solidFill>
                <a:schemeClr val="dk1"/>
              </a:solidFill>
            </a:endParaRPr>
          </a:p>
        </p:txBody>
      </p:sp>
      <p:sp>
        <p:nvSpPr>
          <p:cNvPr id="410" name="Google Shape;410;p64"/>
          <p:cNvSpPr txBox="1">
            <a:spLocks noGrp="1"/>
          </p:cNvSpPr>
          <p:nvPr>
            <p:ph type="body" idx="1"/>
          </p:nvPr>
        </p:nvSpPr>
        <p:spPr>
          <a:xfrm>
            <a:off x="457200" y="1200150"/>
            <a:ext cx="8229600" cy="3763200"/>
          </a:xfrm>
          <a:prstGeom prst="rect">
            <a:avLst/>
          </a:prstGeom>
          <a:noFill/>
          <a:ln>
            <a:noFill/>
          </a:ln>
        </p:spPr>
        <p:txBody>
          <a:bodyPr spcFirstLastPara="1" wrap="square" lIns="91425" tIns="45700" rIns="91425" bIns="45700" anchor="t" anchorCtr="0">
            <a:normAutofit/>
          </a:bodyPr>
          <a:lstStyle/>
          <a:p>
            <a:pPr marL="342900" lvl="0" indent="-330200" algn="l" rtl="0">
              <a:lnSpc>
                <a:spcPct val="80000"/>
              </a:lnSpc>
              <a:spcBef>
                <a:spcPts val="0"/>
              </a:spcBef>
              <a:spcAft>
                <a:spcPts val="0"/>
              </a:spcAft>
              <a:buClr>
                <a:schemeClr val="dk1"/>
              </a:buClr>
              <a:buSzPts val="3000"/>
              <a:buChar char="●"/>
            </a:pPr>
            <a:r>
              <a:rPr lang="en" sz="1900"/>
              <a:t>Sharing of resources helps cost reduction</a:t>
            </a:r>
            <a:endParaRPr sz="1900"/>
          </a:p>
          <a:p>
            <a:pPr marL="342900" lvl="0" indent="-330200" algn="l" rtl="0">
              <a:lnSpc>
                <a:spcPct val="80000"/>
              </a:lnSpc>
              <a:spcBef>
                <a:spcPts val="640"/>
              </a:spcBef>
              <a:spcAft>
                <a:spcPts val="0"/>
              </a:spcAft>
              <a:buClr>
                <a:schemeClr val="dk1"/>
              </a:buClr>
              <a:buSzPts val="3000"/>
              <a:buChar char="●"/>
            </a:pPr>
            <a:r>
              <a:rPr lang="en" sz="1900"/>
              <a:t>Isolation: Virtual machines are isolated from each other as if they are physically separated</a:t>
            </a:r>
            <a:endParaRPr sz="1900"/>
          </a:p>
          <a:p>
            <a:pPr marL="342900" lvl="0" indent="-330200" algn="l" rtl="0">
              <a:lnSpc>
                <a:spcPct val="80000"/>
              </a:lnSpc>
              <a:spcBef>
                <a:spcPts val="640"/>
              </a:spcBef>
              <a:spcAft>
                <a:spcPts val="0"/>
              </a:spcAft>
              <a:buClr>
                <a:schemeClr val="dk1"/>
              </a:buClr>
              <a:buSzPts val="3000"/>
              <a:buChar char="●"/>
            </a:pPr>
            <a:r>
              <a:rPr lang="en" sz="1900"/>
              <a:t>Encapsulation: Virtual machines encapsulate a complete computing environment</a:t>
            </a:r>
            <a:endParaRPr sz="1900"/>
          </a:p>
          <a:p>
            <a:pPr marL="342900" lvl="0" indent="-330200" algn="l" rtl="0">
              <a:lnSpc>
                <a:spcPct val="80000"/>
              </a:lnSpc>
              <a:spcBef>
                <a:spcPts val="640"/>
              </a:spcBef>
              <a:spcAft>
                <a:spcPts val="0"/>
              </a:spcAft>
              <a:buClr>
                <a:schemeClr val="dk1"/>
              </a:buClr>
              <a:buSzPts val="3000"/>
              <a:buChar char="●"/>
            </a:pPr>
            <a:r>
              <a:rPr lang="en" sz="1900"/>
              <a:t>Hardware Independence: Virtual machines run independently of underlying hardware</a:t>
            </a:r>
            <a:endParaRPr sz="1900"/>
          </a:p>
          <a:p>
            <a:pPr marL="342900" lvl="0" indent="-330200" algn="l" rtl="0">
              <a:lnSpc>
                <a:spcPct val="80000"/>
              </a:lnSpc>
              <a:spcBef>
                <a:spcPts val="640"/>
              </a:spcBef>
              <a:spcAft>
                <a:spcPts val="200"/>
              </a:spcAft>
              <a:buClr>
                <a:schemeClr val="dk1"/>
              </a:buClr>
              <a:buSzPts val="3000"/>
              <a:buChar char="●"/>
            </a:pPr>
            <a:r>
              <a:rPr lang="en" sz="1900"/>
              <a:t>Portability: Virtual machines can be migrated between different hosts. </a:t>
            </a:r>
            <a:endParaRPr sz="19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65"/>
          <p:cNvSpPr txBox="1">
            <a:spLocks noGrp="1"/>
          </p:cNvSpPr>
          <p:nvPr>
            <p:ph type="title"/>
          </p:nvPr>
        </p:nvSpPr>
        <p:spPr>
          <a:xfrm>
            <a:off x="457200" y="93173"/>
            <a:ext cx="8229600" cy="8574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 b="0">
                <a:solidFill>
                  <a:schemeClr val="dk1"/>
                </a:solidFill>
              </a:rPr>
              <a:t>Virtualization in Cloud Computing</a:t>
            </a:r>
            <a:endParaRPr b="0">
              <a:solidFill>
                <a:schemeClr val="dk1"/>
              </a:solidFill>
            </a:endParaRPr>
          </a:p>
        </p:txBody>
      </p:sp>
      <p:sp>
        <p:nvSpPr>
          <p:cNvPr id="416" name="Google Shape;416;p65"/>
          <p:cNvSpPr txBox="1">
            <a:spLocks noGrp="1"/>
          </p:cNvSpPr>
          <p:nvPr>
            <p:ph type="body" idx="1"/>
          </p:nvPr>
        </p:nvSpPr>
        <p:spPr>
          <a:xfrm>
            <a:off x="457199" y="940025"/>
            <a:ext cx="8448600" cy="40608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5000"/>
              </a:lnSpc>
              <a:spcBef>
                <a:spcPts val="0"/>
              </a:spcBef>
              <a:spcAft>
                <a:spcPts val="0"/>
              </a:spcAft>
              <a:buClr>
                <a:schemeClr val="dk1"/>
              </a:buClr>
              <a:buSzPts val="3200"/>
              <a:buNone/>
            </a:pPr>
            <a:r>
              <a:rPr lang="en" sz="2300"/>
              <a:t>Cloud computing takes virtualization one step further:</a:t>
            </a:r>
            <a:endParaRPr sz="2300"/>
          </a:p>
          <a:p>
            <a:pPr marL="457200" lvl="0" indent="-374650" algn="l" rtl="0">
              <a:lnSpc>
                <a:spcPct val="115000"/>
              </a:lnSpc>
              <a:spcBef>
                <a:spcPts val="640"/>
              </a:spcBef>
              <a:spcAft>
                <a:spcPts val="0"/>
              </a:spcAft>
              <a:buSzPts val="2300"/>
              <a:buChar char="●"/>
            </a:pPr>
            <a:r>
              <a:rPr lang="en" sz="2300"/>
              <a:t>You don’t need to own the hardware</a:t>
            </a:r>
            <a:endParaRPr sz="2300"/>
          </a:p>
          <a:p>
            <a:pPr marL="457200" lvl="0" indent="-374650" algn="l" rtl="0">
              <a:lnSpc>
                <a:spcPct val="115000"/>
              </a:lnSpc>
              <a:spcBef>
                <a:spcPts val="0"/>
              </a:spcBef>
              <a:spcAft>
                <a:spcPts val="0"/>
              </a:spcAft>
              <a:buSzPts val="2300"/>
              <a:buChar char="●"/>
            </a:pPr>
            <a:r>
              <a:rPr lang="en" sz="2300"/>
              <a:t>Resources are rented as needed from a cloud</a:t>
            </a:r>
            <a:endParaRPr sz="2300"/>
          </a:p>
          <a:p>
            <a:pPr marL="457200" lvl="0" indent="-374650" algn="l" rtl="0">
              <a:lnSpc>
                <a:spcPct val="115000"/>
              </a:lnSpc>
              <a:spcBef>
                <a:spcPts val="0"/>
              </a:spcBef>
              <a:spcAft>
                <a:spcPts val="0"/>
              </a:spcAft>
              <a:buSzPts val="2300"/>
              <a:buChar char="●"/>
            </a:pPr>
            <a:r>
              <a:rPr lang="en" sz="2300"/>
              <a:t>Various providers allow creating virtual servers:</a:t>
            </a:r>
            <a:endParaRPr sz="2300"/>
          </a:p>
          <a:p>
            <a:pPr marL="914400" lvl="1" indent="-374650" algn="l" rtl="0">
              <a:lnSpc>
                <a:spcPct val="115000"/>
              </a:lnSpc>
              <a:spcBef>
                <a:spcPts val="0"/>
              </a:spcBef>
              <a:spcAft>
                <a:spcPts val="0"/>
              </a:spcAft>
              <a:buSzPts val="2300"/>
              <a:buChar char="○"/>
            </a:pPr>
            <a:r>
              <a:rPr lang="en" sz="2000"/>
              <a:t>Choose the OS and software each instance will have</a:t>
            </a:r>
            <a:endParaRPr sz="2000"/>
          </a:p>
          <a:p>
            <a:pPr marL="914400" lvl="1" indent="-374650" algn="l" rtl="0">
              <a:lnSpc>
                <a:spcPct val="115000"/>
              </a:lnSpc>
              <a:spcBef>
                <a:spcPts val="0"/>
              </a:spcBef>
              <a:spcAft>
                <a:spcPts val="0"/>
              </a:spcAft>
              <a:buSzPts val="2300"/>
              <a:buChar char="○"/>
            </a:pPr>
            <a:r>
              <a:rPr lang="en" sz="2000"/>
              <a:t>The chosen OS will run on a large server farm</a:t>
            </a:r>
            <a:endParaRPr sz="2000"/>
          </a:p>
          <a:p>
            <a:pPr marL="914400" lvl="1" indent="-374650" algn="l" rtl="0">
              <a:lnSpc>
                <a:spcPct val="115000"/>
              </a:lnSpc>
              <a:spcBef>
                <a:spcPts val="0"/>
              </a:spcBef>
              <a:spcAft>
                <a:spcPts val="0"/>
              </a:spcAft>
              <a:buSzPts val="2300"/>
              <a:buChar char="○"/>
            </a:pPr>
            <a:r>
              <a:rPr lang="en" sz="2000"/>
              <a:t>Can instantiate more virtual servers or shut down existing ones within minutes</a:t>
            </a:r>
            <a:endParaRPr sz="2000"/>
          </a:p>
          <a:p>
            <a:pPr marL="457200" lvl="0" indent="-374650" algn="l" rtl="0">
              <a:lnSpc>
                <a:spcPct val="115000"/>
              </a:lnSpc>
              <a:spcBef>
                <a:spcPts val="0"/>
              </a:spcBef>
              <a:spcAft>
                <a:spcPts val="0"/>
              </a:spcAft>
              <a:buSzPts val="2300"/>
              <a:buChar char="●"/>
            </a:pPr>
            <a:r>
              <a:rPr lang="en" sz="2300"/>
              <a:t>You get billed only for what you used</a:t>
            </a:r>
            <a:endParaRPr sz="2300"/>
          </a:p>
          <a:p>
            <a:pPr marL="457200" lvl="0" indent="-374650" algn="l" rtl="0">
              <a:lnSpc>
                <a:spcPct val="115000"/>
              </a:lnSpc>
              <a:spcBef>
                <a:spcPts val="0"/>
              </a:spcBef>
              <a:spcAft>
                <a:spcPts val="0"/>
              </a:spcAft>
              <a:buSzPts val="2300"/>
              <a:buChar char="●"/>
            </a:pPr>
            <a:r>
              <a:rPr lang="en" sz="2300"/>
              <a:t>allows these systems to scale up and down at will</a:t>
            </a:r>
            <a:endParaRPr sz="23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Kubernetes</a:t>
            </a:r>
            <a:endParaRPr/>
          </a:p>
        </p:txBody>
      </p:sp>
      <p:sp>
        <p:nvSpPr>
          <p:cNvPr id="422" name="Google Shape;422;p6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Kubernetes is a “container orchestrator” or “cluster manager”</a:t>
            </a:r>
            <a:endParaRPr/>
          </a:p>
          <a:p>
            <a:pPr marL="457200" lvl="0" indent="-342900" algn="l" rtl="0">
              <a:spcBef>
                <a:spcPts val="1200"/>
              </a:spcBef>
              <a:spcAft>
                <a:spcPts val="0"/>
              </a:spcAft>
              <a:buSzPts val="1800"/>
              <a:buChar char="●"/>
            </a:pPr>
            <a:r>
              <a:rPr lang="en"/>
              <a:t>Places containers on nodes </a:t>
            </a:r>
            <a:endParaRPr/>
          </a:p>
          <a:p>
            <a:pPr marL="457200" lvl="0" indent="-342900" algn="l" rtl="0">
              <a:spcBef>
                <a:spcPts val="0"/>
              </a:spcBef>
              <a:spcAft>
                <a:spcPts val="0"/>
              </a:spcAft>
              <a:buSzPts val="1800"/>
              <a:buChar char="●"/>
            </a:pPr>
            <a:r>
              <a:rPr lang="en"/>
              <a:t>Recovers automatically from failure</a:t>
            </a:r>
            <a:endParaRPr/>
          </a:p>
          <a:p>
            <a:pPr marL="457200" lvl="0" indent="-342900" algn="l" rtl="0">
              <a:spcBef>
                <a:spcPts val="0"/>
              </a:spcBef>
              <a:spcAft>
                <a:spcPts val="0"/>
              </a:spcAft>
              <a:buSzPts val="1800"/>
              <a:buChar char="●"/>
            </a:pPr>
            <a:r>
              <a:rPr lang="en"/>
              <a:t>Basic monitoring, logging, health checking</a:t>
            </a:r>
            <a:endParaRPr/>
          </a:p>
          <a:p>
            <a:pPr marL="457200" lvl="0" indent="-342900" algn="l" rtl="0">
              <a:spcBef>
                <a:spcPts val="0"/>
              </a:spcBef>
              <a:spcAft>
                <a:spcPts val="0"/>
              </a:spcAft>
              <a:buSzPts val="1800"/>
              <a:buChar char="●"/>
            </a:pPr>
            <a:r>
              <a:rPr lang="en"/>
              <a:t>Service discovery and load balancing (allocate requests to containers)</a:t>
            </a:r>
            <a:endParaRPr/>
          </a:p>
          <a:p>
            <a:pPr marL="0" lvl="0" indent="0" algn="l" rtl="0">
              <a:spcBef>
                <a:spcPts val="1200"/>
              </a:spcBef>
              <a:spcAft>
                <a:spcPts val="0"/>
              </a:spcAft>
              <a:buNone/>
            </a:pPr>
            <a:endParaRPr/>
          </a:p>
          <a:p>
            <a:pPr marL="0" lvl="0" indent="0" algn="l" rtl="0">
              <a:spcBef>
                <a:spcPts val="1200"/>
              </a:spcBef>
              <a:spcAft>
                <a:spcPts val="0"/>
              </a:spcAft>
              <a:buNone/>
            </a:pPr>
            <a:r>
              <a:rPr lang="en" b="1"/>
              <a:t>Container and Kubernetes 101</a:t>
            </a:r>
            <a:endParaRPr b="1"/>
          </a:p>
          <a:p>
            <a:pPr marL="0" lvl="0" indent="0" algn="l" rtl="0">
              <a:spcBef>
                <a:spcPts val="0"/>
              </a:spcBef>
              <a:spcAft>
                <a:spcPts val="1200"/>
              </a:spcAft>
              <a:buNone/>
            </a:pPr>
            <a:r>
              <a:rPr lang="en" b="1"/>
              <a:t>https://www.youtube.com/watch?v=gFozhTXOx18</a:t>
            </a:r>
            <a:endParaRPr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1"/>
          <p:cNvSpPr txBox="1">
            <a:spLocks noGrp="1"/>
          </p:cNvSpPr>
          <p:nvPr>
            <p:ph type="title"/>
          </p:nvPr>
        </p:nvSpPr>
        <p:spPr>
          <a:xfrm>
            <a:off x="768096" y="438912"/>
            <a:ext cx="8090100" cy="1124700"/>
          </a:xfrm>
          <a:prstGeom prst="rect">
            <a:avLst/>
          </a:prstGeom>
          <a:noFill/>
          <a:ln>
            <a:noFill/>
          </a:ln>
        </p:spPr>
        <p:txBody>
          <a:bodyPr spcFirstLastPara="1" wrap="square" lIns="68575" tIns="34275" rIns="68575" bIns="34275" anchor="ctr" anchorCtr="0">
            <a:normAutofit/>
          </a:bodyPr>
          <a:lstStyle/>
          <a:p>
            <a:pPr marL="0" lvl="0" indent="0" algn="l" rtl="0">
              <a:lnSpc>
                <a:spcPct val="80000"/>
              </a:lnSpc>
              <a:spcBef>
                <a:spcPts val="0"/>
              </a:spcBef>
              <a:spcAft>
                <a:spcPts val="0"/>
              </a:spcAft>
              <a:buClr>
                <a:srgbClr val="C00000"/>
              </a:buClr>
              <a:buSzPts val="3800"/>
              <a:buFont typeface="Twentieth Century"/>
              <a:buNone/>
            </a:pPr>
            <a:r>
              <a:rPr lang="en" b="0">
                <a:solidFill>
                  <a:schemeClr val="dk1"/>
                </a:solidFill>
              </a:rPr>
              <a:t>CONCEPT: DIGITAL TWIN</a:t>
            </a:r>
            <a:endParaRPr b="0">
              <a:solidFill>
                <a:schemeClr val="dk1"/>
              </a:solidFill>
            </a:endParaRPr>
          </a:p>
        </p:txBody>
      </p:sp>
      <p:sp>
        <p:nvSpPr>
          <p:cNvPr id="137" name="Google Shape;137;p31"/>
          <p:cNvSpPr txBox="1">
            <a:spLocks noGrp="1"/>
          </p:cNvSpPr>
          <p:nvPr>
            <p:ph type="body" idx="1"/>
          </p:nvPr>
        </p:nvSpPr>
        <p:spPr>
          <a:xfrm>
            <a:off x="768096" y="1714500"/>
            <a:ext cx="8090100" cy="3017400"/>
          </a:xfrm>
          <a:prstGeom prst="rect">
            <a:avLst/>
          </a:prstGeom>
          <a:noFill/>
          <a:ln>
            <a:noFill/>
          </a:ln>
        </p:spPr>
        <p:txBody>
          <a:bodyPr spcFirstLastPara="1" wrap="square" lIns="34275" tIns="34275" rIns="34275" bIns="34275" anchor="t" anchorCtr="0">
            <a:normAutofit/>
          </a:bodyPr>
          <a:lstStyle/>
          <a:p>
            <a:pPr marL="63500" lvl="0" indent="-133350" algn="l" rtl="0">
              <a:lnSpc>
                <a:spcPct val="90000"/>
              </a:lnSpc>
              <a:spcBef>
                <a:spcPts val="0"/>
              </a:spcBef>
              <a:spcAft>
                <a:spcPts val="0"/>
              </a:spcAft>
              <a:buSzPts val="2100"/>
              <a:buChar char="●"/>
            </a:pPr>
            <a:r>
              <a:rPr lang="en"/>
              <a:t> We often like to think of the cloud as having a software “image” that matches with IoT in the physical world.</a:t>
            </a:r>
            <a:endParaRPr/>
          </a:p>
          <a:p>
            <a:pPr marL="63500" lvl="0" indent="0" algn="l" rtl="0">
              <a:lnSpc>
                <a:spcPct val="90000"/>
              </a:lnSpc>
              <a:spcBef>
                <a:spcPts val="1100"/>
              </a:spcBef>
              <a:spcAft>
                <a:spcPts val="0"/>
              </a:spcAft>
              <a:buSzPts val="2100"/>
              <a:buNone/>
            </a:pPr>
            <a:endParaRPr/>
          </a:p>
          <a:p>
            <a:pPr marL="63500" lvl="0" indent="-133350" algn="l" rtl="0">
              <a:lnSpc>
                <a:spcPct val="90000"/>
              </a:lnSpc>
              <a:spcBef>
                <a:spcPts val="1100"/>
              </a:spcBef>
              <a:spcAft>
                <a:spcPts val="0"/>
              </a:spcAft>
              <a:buSzPts val="2100"/>
              <a:buChar char="●"/>
            </a:pPr>
            <a:r>
              <a:rPr lang="en"/>
              <a:t> The IoT devices are physical and live “outside” the cloud, but for each device we have a “digital twin” that lives inside the cloud, and is a kind of proxy.  Actions on the twin are translated to reading the sensor or telling the actuator to do something.</a:t>
            </a:r>
            <a:endParaRPr/>
          </a:p>
        </p:txBody>
      </p:sp>
      <p:pic>
        <p:nvPicPr>
          <p:cNvPr id="138" name="Google Shape;138;p31"/>
          <p:cNvPicPr preferRelativeResize="0"/>
          <p:nvPr/>
        </p:nvPicPr>
        <p:blipFill rotWithShape="1">
          <a:blip r:embed="rId3">
            <a:alphaModFix/>
          </a:blip>
          <a:srcRect/>
          <a:stretch/>
        </p:blipFill>
        <p:spPr>
          <a:xfrm>
            <a:off x="5672875" y="36748"/>
            <a:ext cx="2824974" cy="15890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428" name="Google Shape;428;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Web service</a:t>
            </a:r>
            <a:endParaRPr/>
          </a:p>
          <a:p>
            <a:pPr marL="914400" lvl="1" indent="-317500" algn="l" rtl="0">
              <a:spcBef>
                <a:spcPts val="0"/>
              </a:spcBef>
              <a:spcAft>
                <a:spcPts val="0"/>
              </a:spcAft>
              <a:buSzPts val="1400"/>
              <a:buAutoNum type="alphaLcPeriod"/>
            </a:pPr>
            <a:r>
              <a:rPr lang="en"/>
              <a:t>Quality of Service &amp; Service Level Agreement </a:t>
            </a:r>
            <a:endParaRPr/>
          </a:p>
          <a:p>
            <a:pPr marL="914400" lvl="1" indent="-317500" algn="l" rtl="0">
              <a:spcBef>
                <a:spcPts val="0"/>
              </a:spcBef>
              <a:spcAft>
                <a:spcPts val="0"/>
              </a:spcAft>
              <a:buSzPts val="1400"/>
              <a:buAutoNum type="alphaLcPeriod"/>
            </a:pPr>
            <a:r>
              <a:rPr lang="en"/>
              <a:t>Service-Oriented Architecture</a:t>
            </a:r>
            <a:endParaRPr/>
          </a:p>
          <a:p>
            <a:pPr marL="457200" lvl="0" indent="-342900" algn="l" rtl="0">
              <a:spcBef>
                <a:spcPts val="0"/>
              </a:spcBef>
              <a:spcAft>
                <a:spcPts val="0"/>
              </a:spcAft>
              <a:buSzPts val="1800"/>
              <a:buAutoNum type="arabicPeriod"/>
            </a:pPr>
            <a:r>
              <a:rPr lang="en"/>
              <a:t>Cloud computing, XaaS, resource pooling</a:t>
            </a:r>
            <a:endParaRPr/>
          </a:p>
          <a:p>
            <a:pPr marL="457200" lvl="0" indent="-342900" algn="l" rtl="0">
              <a:spcBef>
                <a:spcPts val="0"/>
              </a:spcBef>
              <a:spcAft>
                <a:spcPts val="0"/>
              </a:spcAft>
              <a:buSzPts val="1800"/>
              <a:buAutoNum type="arabicPeriod"/>
            </a:pPr>
            <a:r>
              <a:rPr lang="en"/>
              <a:t>Virtualization: Virtual Machine and Docker</a:t>
            </a:r>
            <a:endParaRPr/>
          </a:p>
          <a:p>
            <a:pPr marL="457200" lvl="0" indent="-342900" algn="l" rtl="0">
              <a:spcBef>
                <a:spcPts val="0"/>
              </a:spcBef>
              <a:spcAft>
                <a:spcPts val="0"/>
              </a:spcAft>
              <a:buSzPts val="1800"/>
              <a:buAutoNum type="arabicPeriod"/>
            </a:pPr>
            <a:r>
              <a:rPr lang="en"/>
              <a:t>Microservice</a:t>
            </a:r>
            <a:endParaRPr/>
          </a:p>
          <a:p>
            <a:pPr marL="457200" lvl="0" indent="-342900" algn="l" rtl="0">
              <a:spcBef>
                <a:spcPts val="0"/>
              </a:spcBef>
              <a:spcAft>
                <a:spcPts val="0"/>
              </a:spcAft>
              <a:buSzPts val="1800"/>
              <a:buAutoNum type="arabicPeriod"/>
            </a:pPr>
            <a:r>
              <a:rPr lang="en"/>
              <a:t>Serverless (Lambda Functions)</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Some slides were adopted from Cornell CS5412 advanced cloud computing  </a:t>
            </a:r>
            <a:r>
              <a:rPr lang="en" sz="1100">
                <a:solidFill>
                  <a:schemeClr val="dk1"/>
                </a:solidFill>
              </a:rPr>
              <a:t>HTTP://WWW.CS.CORNELL.EDU/COURSES/CS5412/2022SP</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Microservice</a:t>
            </a:r>
            <a:endParaRPr/>
          </a:p>
        </p:txBody>
      </p:sp>
      <p:sp>
        <p:nvSpPr>
          <p:cNvPr id="434" name="Google Shape;434;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Break down services into microservices</a:t>
            </a:r>
            <a:endParaRPr/>
          </a:p>
        </p:txBody>
      </p:sp>
      <p:pic>
        <p:nvPicPr>
          <p:cNvPr id="435" name="Google Shape;435;p68"/>
          <p:cNvPicPr preferRelativeResize="0"/>
          <p:nvPr/>
        </p:nvPicPr>
        <p:blipFill>
          <a:blip r:embed="rId3">
            <a:alphaModFix/>
          </a:blip>
          <a:stretch>
            <a:fillRect/>
          </a:stretch>
        </p:blipFill>
        <p:spPr>
          <a:xfrm>
            <a:off x="2501765" y="1608250"/>
            <a:ext cx="6509285" cy="341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 Food to Go Application</a:t>
            </a:r>
            <a:endParaRPr/>
          </a:p>
        </p:txBody>
      </p:sp>
      <p:sp>
        <p:nvSpPr>
          <p:cNvPr id="441" name="Google Shape;441;p6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500">
                <a:solidFill>
                  <a:srgbClr val="111111"/>
                </a:solidFill>
                <a:highlight>
                  <a:srgbClr val="FFFFFF"/>
                </a:highlight>
                <a:latin typeface="Roboto"/>
                <a:ea typeface="Roboto"/>
                <a:cs typeface="Roboto"/>
                <a:sym typeface="Roboto"/>
              </a:rPr>
              <a:t> Monolithic architecture:</a:t>
            </a:r>
            <a:endParaRPr sz="1500">
              <a:solidFill>
                <a:srgbClr val="111111"/>
              </a:solidFill>
              <a:highlight>
                <a:srgbClr val="FFFFFF"/>
              </a:highlight>
              <a:latin typeface="Roboto"/>
              <a:ea typeface="Roboto"/>
              <a:cs typeface="Roboto"/>
              <a:sym typeface="Roboto"/>
            </a:endParaRPr>
          </a:p>
          <a:p>
            <a:pPr marL="457200" lvl="0" indent="-323850" algn="l" rtl="0">
              <a:spcBef>
                <a:spcPts val="1200"/>
              </a:spcBef>
              <a:spcAft>
                <a:spcPts val="0"/>
              </a:spcAft>
              <a:buClr>
                <a:srgbClr val="111111"/>
              </a:buClr>
              <a:buSzPts val="1500"/>
              <a:buFont typeface="Roboto"/>
              <a:buChar char="-"/>
            </a:pPr>
            <a:r>
              <a:rPr lang="en" sz="1500">
                <a:solidFill>
                  <a:srgbClr val="111111"/>
                </a:solidFill>
                <a:highlight>
                  <a:srgbClr val="FFFFFF"/>
                </a:highlight>
                <a:latin typeface="Roboto"/>
                <a:ea typeface="Roboto"/>
                <a:cs typeface="Roboto"/>
                <a:sym typeface="Roboto"/>
              </a:rPr>
              <a:t>Order management</a:t>
            </a:r>
            <a:endParaRPr sz="1500">
              <a:solidFill>
                <a:srgbClr val="111111"/>
              </a:solidFill>
              <a:highlight>
                <a:srgbClr val="FFFFFF"/>
              </a:highlight>
              <a:latin typeface="Roboto"/>
              <a:ea typeface="Roboto"/>
              <a:cs typeface="Roboto"/>
              <a:sym typeface="Roboto"/>
            </a:endParaRPr>
          </a:p>
          <a:p>
            <a:pPr marL="457200" lvl="0" indent="-323850" algn="l" rtl="0">
              <a:spcBef>
                <a:spcPts val="0"/>
              </a:spcBef>
              <a:spcAft>
                <a:spcPts val="0"/>
              </a:spcAft>
              <a:buClr>
                <a:srgbClr val="111111"/>
              </a:buClr>
              <a:buSzPts val="1500"/>
              <a:buFont typeface="Roboto"/>
              <a:buChar char="-"/>
            </a:pPr>
            <a:r>
              <a:rPr lang="en" sz="1500">
                <a:solidFill>
                  <a:srgbClr val="111111"/>
                </a:solidFill>
                <a:highlight>
                  <a:srgbClr val="FFFFFF"/>
                </a:highlight>
                <a:latin typeface="Roboto"/>
                <a:ea typeface="Roboto"/>
                <a:cs typeface="Roboto"/>
                <a:sym typeface="Roboto"/>
              </a:rPr>
              <a:t>Restaurant management</a:t>
            </a:r>
            <a:endParaRPr sz="1500">
              <a:solidFill>
                <a:srgbClr val="111111"/>
              </a:solidFill>
              <a:highlight>
                <a:srgbClr val="FFFFFF"/>
              </a:highlight>
              <a:latin typeface="Roboto"/>
              <a:ea typeface="Roboto"/>
              <a:cs typeface="Roboto"/>
              <a:sym typeface="Roboto"/>
            </a:endParaRPr>
          </a:p>
          <a:p>
            <a:pPr marL="457200" lvl="0" indent="-323850" algn="l" rtl="0">
              <a:spcBef>
                <a:spcPts val="0"/>
              </a:spcBef>
              <a:spcAft>
                <a:spcPts val="0"/>
              </a:spcAft>
              <a:buClr>
                <a:srgbClr val="111111"/>
              </a:buClr>
              <a:buSzPts val="1500"/>
              <a:buFont typeface="Roboto"/>
              <a:buChar char="-"/>
            </a:pPr>
            <a:r>
              <a:rPr lang="en" sz="1500">
                <a:solidFill>
                  <a:srgbClr val="111111"/>
                </a:solidFill>
                <a:highlight>
                  <a:srgbClr val="FFFFFF"/>
                </a:highlight>
                <a:latin typeface="Roboto"/>
                <a:ea typeface="Roboto"/>
                <a:cs typeface="Roboto"/>
                <a:sym typeface="Roboto"/>
              </a:rPr>
              <a:t>Delivery management</a:t>
            </a:r>
            <a:endParaRPr sz="1500">
              <a:solidFill>
                <a:srgbClr val="111111"/>
              </a:solidFill>
              <a:highlight>
                <a:srgbClr val="FFFFFF"/>
              </a:highlight>
              <a:latin typeface="Roboto"/>
              <a:ea typeface="Roboto"/>
              <a:cs typeface="Roboto"/>
              <a:sym typeface="Roboto"/>
            </a:endParaRPr>
          </a:p>
          <a:p>
            <a:pPr marL="457200" lvl="0" indent="-323850" algn="l" rtl="0">
              <a:spcBef>
                <a:spcPts val="0"/>
              </a:spcBef>
              <a:spcAft>
                <a:spcPts val="0"/>
              </a:spcAft>
              <a:buClr>
                <a:srgbClr val="111111"/>
              </a:buClr>
              <a:buSzPts val="1500"/>
              <a:buFont typeface="Roboto"/>
              <a:buChar char="-"/>
            </a:pPr>
            <a:r>
              <a:rPr lang="en" sz="1500">
                <a:solidFill>
                  <a:srgbClr val="111111"/>
                </a:solidFill>
                <a:highlight>
                  <a:srgbClr val="FFFFFF"/>
                </a:highlight>
                <a:latin typeface="Roboto"/>
                <a:ea typeface="Roboto"/>
                <a:cs typeface="Roboto"/>
                <a:sym typeface="Roboto"/>
              </a:rPr>
              <a:t>payment </a:t>
            </a:r>
            <a:endParaRPr sz="1500">
              <a:solidFill>
                <a:srgbClr val="111111"/>
              </a:solidFill>
              <a:highlight>
                <a:srgbClr val="FFFFFF"/>
              </a:highlight>
              <a:latin typeface="Roboto"/>
              <a:ea typeface="Roboto"/>
              <a:cs typeface="Roboto"/>
              <a:sym typeface="Roboto"/>
            </a:endParaRPr>
          </a:p>
          <a:p>
            <a:pPr marL="457200" lvl="0" indent="-323850" algn="l" rtl="0">
              <a:spcBef>
                <a:spcPts val="0"/>
              </a:spcBef>
              <a:spcAft>
                <a:spcPts val="0"/>
              </a:spcAft>
              <a:buClr>
                <a:srgbClr val="111111"/>
              </a:buClr>
              <a:buSzPts val="1500"/>
              <a:buFont typeface="Roboto"/>
              <a:buChar char="-"/>
            </a:pPr>
            <a:r>
              <a:rPr lang="en" sz="1500">
                <a:solidFill>
                  <a:srgbClr val="111111"/>
                </a:solidFill>
                <a:highlight>
                  <a:srgbClr val="FFFFFF"/>
                </a:highlight>
                <a:latin typeface="Roboto"/>
                <a:ea typeface="Roboto"/>
                <a:cs typeface="Roboto"/>
                <a:sym typeface="Roboto"/>
              </a:rPr>
              <a:t>…</a:t>
            </a:r>
            <a:endParaRPr sz="1500">
              <a:solidFill>
                <a:srgbClr val="111111"/>
              </a:solidFill>
              <a:highlight>
                <a:srgbClr val="FFFFFF"/>
              </a:highlight>
              <a:latin typeface="Roboto"/>
              <a:ea typeface="Roboto"/>
              <a:cs typeface="Roboto"/>
              <a:sym typeface="Roboto"/>
            </a:endParaRPr>
          </a:p>
          <a:p>
            <a:pPr marL="0" lvl="0" indent="0" algn="l" rtl="0">
              <a:spcBef>
                <a:spcPts val="1200"/>
              </a:spcBef>
              <a:spcAft>
                <a:spcPts val="0"/>
              </a:spcAft>
              <a:buNone/>
            </a:pPr>
            <a:r>
              <a:rPr lang="en" sz="1500">
                <a:solidFill>
                  <a:srgbClr val="111111"/>
                </a:solidFill>
                <a:highlight>
                  <a:srgbClr val="FFFFFF"/>
                </a:highlight>
                <a:latin typeface="Roboto"/>
                <a:ea typeface="Roboto"/>
                <a:cs typeface="Roboto"/>
                <a:sym typeface="Roboto"/>
              </a:rPr>
              <a:t>All in one application</a:t>
            </a:r>
            <a:endParaRPr sz="1500">
              <a:solidFill>
                <a:srgbClr val="111111"/>
              </a:solidFill>
              <a:highlight>
                <a:srgbClr val="FFFFFF"/>
              </a:highlight>
              <a:latin typeface="Roboto"/>
              <a:ea typeface="Roboto"/>
              <a:cs typeface="Roboto"/>
              <a:sym typeface="Roboto"/>
            </a:endParaRPr>
          </a:p>
          <a:p>
            <a:pPr marL="0" lvl="0" indent="0" algn="l" rtl="0">
              <a:spcBef>
                <a:spcPts val="1200"/>
              </a:spcBef>
              <a:spcAft>
                <a:spcPts val="0"/>
              </a:spcAft>
              <a:buNone/>
            </a:pPr>
            <a:endParaRPr sz="1500">
              <a:solidFill>
                <a:srgbClr val="111111"/>
              </a:solidFill>
              <a:highlight>
                <a:srgbClr val="FFFFFF"/>
              </a:highlight>
              <a:latin typeface="Roboto"/>
              <a:ea typeface="Roboto"/>
              <a:cs typeface="Roboto"/>
              <a:sym typeface="Roboto"/>
            </a:endParaRPr>
          </a:p>
          <a:p>
            <a:pPr marL="0" lvl="0" indent="0" algn="l" rtl="0">
              <a:spcBef>
                <a:spcPts val="1200"/>
              </a:spcBef>
              <a:spcAft>
                <a:spcPts val="1200"/>
              </a:spcAft>
              <a:buNone/>
            </a:pPr>
            <a:r>
              <a:rPr lang="en" sz="1500">
                <a:solidFill>
                  <a:srgbClr val="111111"/>
                </a:solidFill>
                <a:highlight>
                  <a:srgbClr val="FFFFFF"/>
                </a:highlight>
                <a:latin typeface="Roboto"/>
                <a:ea typeface="Roboto"/>
                <a:cs typeface="Roboto"/>
                <a:sym typeface="Roboto"/>
              </a:rPr>
              <a:t>It works fine till…</a:t>
            </a:r>
            <a:endParaRPr sz="1500">
              <a:solidFill>
                <a:srgbClr val="111111"/>
              </a:solidFill>
              <a:highlight>
                <a:srgbClr val="FFFFFF"/>
              </a:highlight>
              <a:latin typeface="Roboto"/>
              <a:ea typeface="Roboto"/>
              <a:cs typeface="Roboto"/>
              <a:sym typeface="Roboto"/>
            </a:endParaRPr>
          </a:p>
        </p:txBody>
      </p:sp>
      <p:pic>
        <p:nvPicPr>
          <p:cNvPr id="442" name="Google Shape;442;p69"/>
          <p:cNvPicPr preferRelativeResize="0"/>
          <p:nvPr/>
        </p:nvPicPr>
        <p:blipFill>
          <a:blip r:embed="rId3">
            <a:alphaModFix/>
          </a:blip>
          <a:stretch>
            <a:fillRect/>
          </a:stretch>
        </p:blipFill>
        <p:spPr>
          <a:xfrm>
            <a:off x="3334025" y="1017725"/>
            <a:ext cx="5619750" cy="4152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The application keeps growing</a:t>
            </a:r>
            <a:endParaRPr/>
          </a:p>
        </p:txBody>
      </p:sp>
      <p:sp>
        <p:nvSpPr>
          <p:cNvPr id="448" name="Google Shape;448;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5 people FTGO team → Order team/kitchen team/delivery team ⇒ painful application update (testing and deployment)</a:t>
            </a:r>
            <a:endParaRPr/>
          </a:p>
        </p:txBody>
      </p:sp>
      <p:pic>
        <p:nvPicPr>
          <p:cNvPr id="449" name="Google Shape;449;p70"/>
          <p:cNvPicPr preferRelativeResize="0"/>
          <p:nvPr/>
        </p:nvPicPr>
        <p:blipFill>
          <a:blip r:embed="rId3">
            <a:alphaModFix/>
          </a:blip>
          <a:stretch>
            <a:fillRect/>
          </a:stretch>
        </p:blipFill>
        <p:spPr>
          <a:xfrm>
            <a:off x="3151650" y="1881550"/>
            <a:ext cx="5680650" cy="3196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Microservice architecture for FTGO</a:t>
            </a:r>
            <a:endParaRPr/>
          </a:p>
        </p:txBody>
      </p:sp>
      <p:sp>
        <p:nvSpPr>
          <p:cNvPr id="455" name="Google Shape;455;p7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Features: </a:t>
            </a:r>
            <a:endParaRPr/>
          </a:p>
          <a:p>
            <a:pPr marL="457200" lvl="0" indent="-342900" algn="l" rtl="0">
              <a:spcBef>
                <a:spcPts val="1200"/>
              </a:spcBef>
              <a:spcAft>
                <a:spcPts val="0"/>
              </a:spcAft>
              <a:buSzPts val="1800"/>
              <a:buChar char="-"/>
            </a:pPr>
            <a:r>
              <a:rPr lang="en"/>
              <a:t>Loosely coupled </a:t>
            </a:r>
            <a:endParaRPr/>
          </a:p>
          <a:p>
            <a:pPr marL="457200" lvl="0" indent="-342900" algn="l" rtl="0">
              <a:spcBef>
                <a:spcPts val="0"/>
              </a:spcBef>
              <a:spcAft>
                <a:spcPts val="0"/>
              </a:spcAft>
              <a:buSzPts val="1800"/>
              <a:buChar char="-"/>
            </a:pPr>
            <a:r>
              <a:rPr lang="en"/>
              <a:t>event-driven</a:t>
            </a:r>
            <a:endParaRPr/>
          </a:p>
        </p:txBody>
      </p:sp>
      <p:pic>
        <p:nvPicPr>
          <p:cNvPr id="456" name="Google Shape;456;p71"/>
          <p:cNvPicPr preferRelativeResize="0"/>
          <p:nvPr/>
        </p:nvPicPr>
        <p:blipFill>
          <a:blip r:embed="rId3">
            <a:alphaModFix/>
          </a:blip>
          <a:stretch>
            <a:fillRect/>
          </a:stretch>
        </p:blipFill>
        <p:spPr>
          <a:xfrm>
            <a:off x="3473325" y="1152463"/>
            <a:ext cx="5619750" cy="39338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7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API gateway for microservice</a:t>
            </a:r>
            <a:endParaRPr/>
          </a:p>
        </p:txBody>
      </p:sp>
      <p:sp>
        <p:nvSpPr>
          <p:cNvPr id="462" name="Google Shape;462;p7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Functions: </a:t>
            </a:r>
            <a:endParaRPr/>
          </a:p>
          <a:p>
            <a:pPr marL="457200" lvl="0" indent="-342900" algn="l" rtl="0">
              <a:spcBef>
                <a:spcPts val="1200"/>
              </a:spcBef>
              <a:spcAft>
                <a:spcPts val="0"/>
              </a:spcAft>
              <a:buSzPts val="1800"/>
              <a:buChar char="-"/>
            </a:pPr>
            <a:r>
              <a:rPr lang="en"/>
              <a:t>Authenticate</a:t>
            </a:r>
            <a:endParaRPr/>
          </a:p>
          <a:p>
            <a:pPr marL="457200" lvl="0" indent="-342900" algn="l" rtl="0">
              <a:spcBef>
                <a:spcPts val="0"/>
              </a:spcBef>
              <a:spcAft>
                <a:spcPts val="0"/>
              </a:spcAft>
              <a:buSzPts val="1800"/>
              <a:buChar char="-"/>
            </a:pPr>
            <a:r>
              <a:rPr lang="en"/>
              <a:t>Log→ Performance</a:t>
            </a:r>
            <a:endParaRPr/>
          </a:p>
          <a:p>
            <a:pPr marL="457200" lvl="0" indent="-342900" algn="l" rtl="0">
              <a:spcBef>
                <a:spcPts val="0"/>
              </a:spcBef>
              <a:spcAft>
                <a:spcPts val="0"/>
              </a:spcAft>
              <a:buSzPts val="1800"/>
              <a:buChar char="-"/>
            </a:pPr>
            <a:r>
              <a:rPr lang="en"/>
              <a:t>Caching</a:t>
            </a:r>
            <a:endParaRPr/>
          </a:p>
          <a:p>
            <a:pPr marL="457200" lvl="0" indent="-342900" algn="l" rtl="0">
              <a:spcBef>
                <a:spcPts val="0"/>
              </a:spcBef>
              <a:spcAft>
                <a:spcPts val="0"/>
              </a:spcAft>
              <a:buSzPts val="1800"/>
              <a:buChar char="-"/>
            </a:pPr>
            <a:r>
              <a:rPr lang="en"/>
              <a:t>Routing </a:t>
            </a:r>
            <a:endParaRPr/>
          </a:p>
          <a:p>
            <a:pPr marL="457200" lvl="0" indent="-342900" algn="l" rtl="0">
              <a:spcBef>
                <a:spcPts val="0"/>
              </a:spcBef>
              <a:spcAft>
                <a:spcPts val="0"/>
              </a:spcAft>
              <a:buSzPts val="1800"/>
              <a:buChar char="-"/>
            </a:pPr>
            <a:r>
              <a:rPr lang="en"/>
              <a:t>…</a:t>
            </a:r>
            <a:endParaRPr/>
          </a:p>
        </p:txBody>
      </p:sp>
      <p:pic>
        <p:nvPicPr>
          <p:cNvPr id="463" name="Google Shape;463;p72"/>
          <p:cNvPicPr preferRelativeResize="0"/>
          <p:nvPr/>
        </p:nvPicPr>
        <p:blipFill>
          <a:blip r:embed="rId3">
            <a:alphaModFix/>
          </a:blip>
          <a:stretch>
            <a:fillRect/>
          </a:stretch>
        </p:blipFill>
        <p:spPr>
          <a:xfrm>
            <a:off x="3312925" y="1791250"/>
            <a:ext cx="5680726" cy="3251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Microservice: pros and cons</a:t>
            </a:r>
            <a:endParaRPr/>
          </a:p>
        </p:txBody>
      </p:sp>
      <p:sp>
        <p:nvSpPr>
          <p:cNvPr id="469" name="Google Shape;469;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Benefit: </a:t>
            </a:r>
            <a:endParaRPr/>
          </a:p>
          <a:p>
            <a:pPr marL="457200" lvl="0" indent="-342900" algn="l" rtl="0">
              <a:spcBef>
                <a:spcPts val="1200"/>
              </a:spcBef>
              <a:spcAft>
                <a:spcPts val="0"/>
              </a:spcAft>
              <a:buSzPts val="1800"/>
              <a:buChar char="●"/>
            </a:pPr>
            <a:r>
              <a:rPr lang="en"/>
              <a:t>Easier to develop and maintain </a:t>
            </a:r>
            <a:endParaRPr/>
          </a:p>
          <a:p>
            <a:pPr marL="457200" lvl="0" indent="-342900" algn="l" rtl="0">
              <a:spcBef>
                <a:spcPts val="0"/>
              </a:spcBef>
              <a:spcAft>
                <a:spcPts val="0"/>
              </a:spcAft>
              <a:buSzPts val="1800"/>
              <a:buChar char="●"/>
            </a:pPr>
            <a:r>
              <a:rPr lang="en"/>
              <a:t>Freedom to choose the right technology</a:t>
            </a:r>
            <a:endParaRPr/>
          </a:p>
          <a:p>
            <a:pPr marL="457200" lvl="0" indent="-342900" algn="l" rtl="0">
              <a:spcBef>
                <a:spcPts val="0"/>
              </a:spcBef>
              <a:spcAft>
                <a:spcPts val="0"/>
              </a:spcAft>
              <a:buSzPts val="1800"/>
              <a:buChar char="●"/>
            </a:pPr>
            <a:r>
              <a:rPr lang="en"/>
              <a:t>Individual deployment</a:t>
            </a:r>
            <a:endParaRPr/>
          </a:p>
          <a:p>
            <a:pPr marL="0" lvl="0" indent="0" algn="l" rtl="0">
              <a:spcBef>
                <a:spcPts val="1200"/>
              </a:spcBef>
              <a:spcAft>
                <a:spcPts val="0"/>
              </a:spcAft>
              <a:buNone/>
            </a:pPr>
            <a:r>
              <a:rPr lang="en"/>
              <a:t>Drawback:</a:t>
            </a:r>
            <a:endParaRPr/>
          </a:p>
          <a:p>
            <a:pPr marL="457200" lvl="0" indent="-342900" algn="l" rtl="0">
              <a:spcBef>
                <a:spcPts val="1200"/>
              </a:spcBef>
              <a:spcAft>
                <a:spcPts val="0"/>
              </a:spcAft>
              <a:buSzPts val="1800"/>
              <a:buChar char="●"/>
            </a:pPr>
            <a:r>
              <a:rPr lang="en"/>
              <a:t>Harder to debug the overall application</a:t>
            </a:r>
            <a:endParaRPr/>
          </a:p>
          <a:p>
            <a:pPr marL="0" lvl="0" indent="0" algn="l" rtl="0">
              <a:spcBef>
                <a:spcPts val="12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74"/>
          <p:cNvSpPr txBox="1">
            <a:spLocks noGrp="1"/>
          </p:cNvSpPr>
          <p:nvPr>
            <p:ph type="body" idx="1"/>
          </p:nvPr>
        </p:nvSpPr>
        <p:spPr>
          <a:xfrm>
            <a:off x="454793" y="1109183"/>
            <a:ext cx="8424900" cy="3927300"/>
          </a:xfrm>
          <a:prstGeom prst="rect">
            <a:avLst/>
          </a:prstGeom>
          <a:noFill/>
          <a:ln>
            <a:noFill/>
          </a:ln>
        </p:spPr>
        <p:txBody>
          <a:bodyPr spcFirstLastPara="1" wrap="square" lIns="34275" tIns="34275" rIns="34275" bIns="34275" anchor="t" anchorCtr="0">
            <a:normAutofit/>
          </a:bodyPr>
          <a:lstStyle/>
          <a:p>
            <a:pPr marL="63500" lvl="0" indent="-133350" algn="l" rtl="0">
              <a:lnSpc>
                <a:spcPct val="90000"/>
              </a:lnSpc>
              <a:spcBef>
                <a:spcPts val="0"/>
              </a:spcBef>
              <a:spcAft>
                <a:spcPts val="0"/>
              </a:spcAft>
              <a:buSzPts val="2100"/>
              <a:buChar char="●"/>
            </a:pPr>
            <a:r>
              <a:rPr lang="en">
                <a:solidFill>
                  <a:srgbClr val="C00000"/>
                </a:solidFill>
              </a:rPr>
              <a:t>Social Network</a:t>
            </a:r>
            <a:endParaRPr/>
          </a:p>
          <a:p>
            <a:pPr marL="685800" lvl="5" indent="-38100" algn="l" rtl="0">
              <a:lnSpc>
                <a:spcPct val="90000"/>
              </a:lnSpc>
              <a:spcBef>
                <a:spcPts val="300"/>
              </a:spcBef>
              <a:spcAft>
                <a:spcPts val="0"/>
              </a:spcAft>
              <a:buSzPts val="1100"/>
              <a:buNone/>
            </a:pPr>
            <a:endParaRPr/>
          </a:p>
          <a:p>
            <a:pPr marL="914400" lvl="7" indent="-38100" algn="l" rtl="0">
              <a:lnSpc>
                <a:spcPct val="90000"/>
              </a:lnSpc>
              <a:spcBef>
                <a:spcPts val="500"/>
              </a:spcBef>
              <a:spcAft>
                <a:spcPts val="0"/>
              </a:spcAft>
              <a:buSzPts val="1100"/>
              <a:buNone/>
            </a:pPr>
            <a:endParaRPr/>
          </a:p>
        </p:txBody>
      </p:sp>
      <p:sp>
        <p:nvSpPr>
          <p:cNvPr id="476" name="Google Shape;476;p74"/>
          <p:cNvSpPr txBox="1"/>
          <p:nvPr/>
        </p:nvSpPr>
        <p:spPr>
          <a:xfrm>
            <a:off x="328750" y="481075"/>
            <a:ext cx="8815200" cy="6282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3300"/>
              <a:buFont typeface="Twentieth Century"/>
              <a:buNone/>
            </a:pPr>
            <a:r>
              <a:rPr lang="en" sz="3300">
                <a:solidFill>
                  <a:schemeClr val="dk1"/>
                </a:solidFill>
                <a:latin typeface="Twentieth Century"/>
                <a:ea typeface="Twentieth Century"/>
                <a:cs typeface="Twentieth Century"/>
                <a:sym typeface="Twentieth Century"/>
              </a:rPr>
              <a:t>End-to-end Microservices (from Christina Delimitrou)</a:t>
            </a:r>
            <a:endParaRPr sz="1100"/>
          </a:p>
        </p:txBody>
      </p:sp>
      <p:sp>
        <p:nvSpPr>
          <p:cNvPr id="477" name="Google Shape;477;p74"/>
          <p:cNvSpPr/>
          <p:nvPr/>
        </p:nvSpPr>
        <p:spPr>
          <a:xfrm>
            <a:off x="973354" y="1490729"/>
            <a:ext cx="1898700" cy="3590400"/>
          </a:xfrm>
          <a:prstGeom prst="rect">
            <a:avLst/>
          </a:prstGeom>
          <a:solidFill>
            <a:srgbClr val="FF0000">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wentieth Century"/>
              <a:ea typeface="Twentieth Century"/>
              <a:cs typeface="Twentieth Century"/>
              <a:sym typeface="Twentieth Century"/>
            </a:endParaRPr>
          </a:p>
        </p:txBody>
      </p:sp>
      <p:sp>
        <p:nvSpPr>
          <p:cNvPr id="478" name="Google Shape;478;p74"/>
          <p:cNvSpPr/>
          <p:nvPr/>
        </p:nvSpPr>
        <p:spPr>
          <a:xfrm>
            <a:off x="2910037" y="1490729"/>
            <a:ext cx="3311700" cy="3590400"/>
          </a:xfrm>
          <a:prstGeom prst="rect">
            <a:avLst/>
          </a:prstGeom>
          <a:solidFill>
            <a:srgbClr val="FFFF00">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wentieth Century"/>
              <a:ea typeface="Twentieth Century"/>
              <a:cs typeface="Twentieth Century"/>
              <a:sym typeface="Twentieth Century"/>
            </a:endParaRPr>
          </a:p>
        </p:txBody>
      </p:sp>
      <p:sp>
        <p:nvSpPr>
          <p:cNvPr id="479" name="Google Shape;479;p74"/>
          <p:cNvSpPr/>
          <p:nvPr/>
        </p:nvSpPr>
        <p:spPr>
          <a:xfrm>
            <a:off x="6259629" y="1490728"/>
            <a:ext cx="2884200" cy="3590400"/>
          </a:xfrm>
          <a:prstGeom prst="rect">
            <a:avLst/>
          </a:prstGeom>
          <a:solidFill>
            <a:srgbClr val="00B050">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wentieth Century"/>
              <a:ea typeface="Twentieth Century"/>
              <a:cs typeface="Twentieth Century"/>
              <a:sym typeface="Twentieth Century"/>
            </a:endParaRPr>
          </a:p>
        </p:txBody>
      </p:sp>
      <p:pic>
        <p:nvPicPr>
          <p:cNvPr id="480" name="Google Shape;480;p74"/>
          <p:cNvPicPr preferRelativeResize="0"/>
          <p:nvPr/>
        </p:nvPicPr>
        <p:blipFill rotWithShape="1">
          <a:blip r:embed="rId3">
            <a:alphaModFix/>
          </a:blip>
          <a:srcRect/>
          <a:stretch/>
        </p:blipFill>
        <p:spPr>
          <a:xfrm>
            <a:off x="228600" y="1619800"/>
            <a:ext cx="8594901" cy="3461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7"/>
                                        </p:tgtEl>
                                        <p:attrNameLst>
                                          <p:attrName>style.visibility</p:attrName>
                                        </p:attrNameLst>
                                      </p:cBhvr>
                                      <p:to>
                                        <p:strVal val="visible"/>
                                      </p:to>
                                    </p:set>
                                    <p:animEffect transition="in" filter="fade">
                                      <p:cBhvr>
                                        <p:cTn id="7" dur="500"/>
                                        <p:tgtEl>
                                          <p:spTgt spid="47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8"/>
                                        </p:tgtEl>
                                        <p:attrNameLst>
                                          <p:attrName>style.visibility</p:attrName>
                                        </p:attrNameLst>
                                      </p:cBhvr>
                                      <p:to>
                                        <p:strVal val="visible"/>
                                      </p:to>
                                    </p:set>
                                    <p:animEffect transition="in" filter="fade">
                                      <p:cBhvr>
                                        <p:cTn id="12" dur="500"/>
                                        <p:tgtEl>
                                          <p:spTgt spid="4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9"/>
                                        </p:tgtEl>
                                        <p:attrNameLst>
                                          <p:attrName>style.visibility</p:attrName>
                                        </p:attrNameLst>
                                      </p:cBhvr>
                                      <p:to>
                                        <p:strVal val="visible"/>
                                      </p:to>
                                    </p:set>
                                    <p:animEffect transition="in" filter="fade">
                                      <p:cBhvr>
                                        <p:cTn id="17"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5"/>
          <p:cNvSpPr txBox="1">
            <a:spLocks noGrp="1"/>
          </p:cNvSpPr>
          <p:nvPr>
            <p:ph type="body" idx="1"/>
          </p:nvPr>
        </p:nvSpPr>
        <p:spPr>
          <a:xfrm>
            <a:off x="454793" y="1109183"/>
            <a:ext cx="8424900" cy="3927300"/>
          </a:xfrm>
          <a:prstGeom prst="rect">
            <a:avLst/>
          </a:prstGeom>
          <a:noFill/>
          <a:ln>
            <a:noFill/>
          </a:ln>
        </p:spPr>
        <p:txBody>
          <a:bodyPr spcFirstLastPara="1" wrap="square" lIns="34275" tIns="34275" rIns="34275" bIns="34275" anchor="t" anchorCtr="0">
            <a:normAutofit/>
          </a:bodyPr>
          <a:lstStyle/>
          <a:p>
            <a:pPr marL="63500" lvl="0" indent="-133350" algn="l" rtl="0">
              <a:lnSpc>
                <a:spcPct val="90000"/>
              </a:lnSpc>
              <a:spcBef>
                <a:spcPts val="0"/>
              </a:spcBef>
              <a:spcAft>
                <a:spcPts val="0"/>
              </a:spcAft>
              <a:buSzPts val="2100"/>
              <a:buChar char="●"/>
            </a:pPr>
            <a:r>
              <a:rPr lang="en">
                <a:solidFill>
                  <a:srgbClr val="C00000"/>
                </a:solidFill>
              </a:rPr>
              <a:t>Media Service</a:t>
            </a:r>
            <a:endParaRPr/>
          </a:p>
          <a:p>
            <a:pPr marL="685800" lvl="5" indent="-38100" algn="l" rtl="0">
              <a:lnSpc>
                <a:spcPct val="90000"/>
              </a:lnSpc>
              <a:spcBef>
                <a:spcPts val="300"/>
              </a:spcBef>
              <a:spcAft>
                <a:spcPts val="0"/>
              </a:spcAft>
              <a:buSzPts val="1100"/>
              <a:buNone/>
            </a:pPr>
            <a:endParaRPr/>
          </a:p>
          <a:p>
            <a:pPr marL="914400" lvl="7" indent="-38100" algn="l" rtl="0">
              <a:lnSpc>
                <a:spcPct val="90000"/>
              </a:lnSpc>
              <a:spcBef>
                <a:spcPts val="500"/>
              </a:spcBef>
              <a:spcAft>
                <a:spcPts val="0"/>
              </a:spcAft>
              <a:buSzPts val="1100"/>
              <a:buNone/>
            </a:pPr>
            <a:endParaRPr/>
          </a:p>
        </p:txBody>
      </p:sp>
      <p:sp>
        <p:nvSpPr>
          <p:cNvPr id="487" name="Google Shape;487;p75"/>
          <p:cNvSpPr/>
          <p:nvPr/>
        </p:nvSpPr>
        <p:spPr>
          <a:xfrm>
            <a:off x="1169297" y="1490728"/>
            <a:ext cx="2099400" cy="3590400"/>
          </a:xfrm>
          <a:prstGeom prst="rect">
            <a:avLst/>
          </a:prstGeom>
          <a:solidFill>
            <a:srgbClr val="FF0000">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wentieth Century"/>
              <a:ea typeface="Twentieth Century"/>
              <a:cs typeface="Twentieth Century"/>
              <a:sym typeface="Twentieth Century"/>
            </a:endParaRPr>
          </a:p>
        </p:txBody>
      </p:sp>
      <p:sp>
        <p:nvSpPr>
          <p:cNvPr id="488" name="Google Shape;488;p75"/>
          <p:cNvSpPr/>
          <p:nvPr/>
        </p:nvSpPr>
        <p:spPr>
          <a:xfrm>
            <a:off x="3313213" y="1490728"/>
            <a:ext cx="3463200" cy="3590400"/>
          </a:xfrm>
          <a:prstGeom prst="rect">
            <a:avLst/>
          </a:prstGeom>
          <a:solidFill>
            <a:srgbClr val="FFFF00">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wentieth Century"/>
              <a:ea typeface="Twentieth Century"/>
              <a:cs typeface="Twentieth Century"/>
              <a:sym typeface="Twentieth Century"/>
            </a:endParaRPr>
          </a:p>
        </p:txBody>
      </p:sp>
      <p:sp>
        <p:nvSpPr>
          <p:cNvPr id="489" name="Google Shape;489;p75"/>
          <p:cNvSpPr/>
          <p:nvPr/>
        </p:nvSpPr>
        <p:spPr>
          <a:xfrm>
            <a:off x="6832030" y="1490727"/>
            <a:ext cx="2311800" cy="3590400"/>
          </a:xfrm>
          <a:prstGeom prst="rect">
            <a:avLst/>
          </a:prstGeom>
          <a:solidFill>
            <a:srgbClr val="00B050">
              <a:alpha val="298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Twentieth Century"/>
              <a:ea typeface="Twentieth Century"/>
              <a:cs typeface="Twentieth Century"/>
              <a:sym typeface="Twentieth Century"/>
            </a:endParaRPr>
          </a:p>
        </p:txBody>
      </p:sp>
      <p:pic>
        <p:nvPicPr>
          <p:cNvPr id="490" name="Google Shape;490;p75"/>
          <p:cNvPicPr preferRelativeResize="0"/>
          <p:nvPr/>
        </p:nvPicPr>
        <p:blipFill rotWithShape="1">
          <a:blip r:embed="rId3">
            <a:alphaModFix/>
          </a:blip>
          <a:srcRect/>
          <a:stretch/>
        </p:blipFill>
        <p:spPr>
          <a:xfrm>
            <a:off x="298385" y="1468145"/>
            <a:ext cx="8661655" cy="3523792"/>
          </a:xfrm>
          <a:prstGeom prst="rect">
            <a:avLst/>
          </a:prstGeom>
          <a:noFill/>
          <a:ln>
            <a:noFill/>
          </a:ln>
        </p:spPr>
      </p:pic>
      <p:sp>
        <p:nvSpPr>
          <p:cNvPr id="491" name="Google Shape;491;p75"/>
          <p:cNvSpPr txBox="1"/>
          <p:nvPr/>
        </p:nvSpPr>
        <p:spPr>
          <a:xfrm>
            <a:off x="201500" y="481075"/>
            <a:ext cx="8942400" cy="6282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Clr>
                <a:schemeClr val="dk1"/>
              </a:buClr>
              <a:buSzPts val="3300"/>
              <a:buFont typeface="Twentieth Century"/>
              <a:buNone/>
            </a:pPr>
            <a:r>
              <a:rPr lang="en" sz="3300">
                <a:solidFill>
                  <a:schemeClr val="dk1"/>
                </a:solidFill>
                <a:latin typeface="Twentieth Century"/>
                <a:ea typeface="Twentieth Century"/>
                <a:cs typeface="Twentieth Century"/>
                <a:sym typeface="Twentieth Century"/>
              </a:rPr>
              <a:t>End-to-end Microservices (from Christina Delimitrou)</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fade">
                                      <p:cBhvr>
                                        <p:cTn id="7" dur="500"/>
                                        <p:tgtEl>
                                          <p:spTgt spid="4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8"/>
                                        </p:tgtEl>
                                        <p:attrNameLst>
                                          <p:attrName>style.visibility</p:attrName>
                                        </p:attrNameLst>
                                      </p:cBhvr>
                                      <p:to>
                                        <p:strVal val="visible"/>
                                      </p:to>
                                    </p:set>
                                    <p:animEffect transition="in" filter="fade">
                                      <p:cBhvr>
                                        <p:cTn id="12" dur="500"/>
                                        <p:tgtEl>
                                          <p:spTgt spid="4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9"/>
                                        </p:tgtEl>
                                        <p:attrNameLst>
                                          <p:attrName>style.visibility</p:attrName>
                                        </p:attrNameLst>
                                      </p:cBhvr>
                                      <p:to>
                                        <p:strVal val="visible"/>
                                      </p:to>
                                    </p:set>
                                    <p:animEffect transition="in" filter="fade">
                                      <p:cBhvr>
                                        <p:cTn id="17" dur="500"/>
                                        <p:tgtEl>
                                          <p:spTgt spid="4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76"/>
          <p:cNvSpPr txBox="1">
            <a:spLocks noGrp="1"/>
          </p:cNvSpPr>
          <p:nvPr>
            <p:ph type="title"/>
          </p:nvPr>
        </p:nvSpPr>
        <p:spPr>
          <a:xfrm>
            <a:off x="576075" y="329175"/>
            <a:ext cx="8215500" cy="843600"/>
          </a:xfrm>
          <a:prstGeom prst="rect">
            <a:avLst/>
          </a:prstGeom>
          <a:noFill/>
          <a:ln>
            <a:noFill/>
          </a:ln>
        </p:spPr>
        <p:txBody>
          <a:bodyPr spcFirstLastPara="1" wrap="square" lIns="68575" tIns="34275" rIns="68575" bIns="34275" anchor="ctr" anchorCtr="0">
            <a:normAutofit/>
          </a:bodyPr>
          <a:lstStyle/>
          <a:p>
            <a:pPr marL="0" lvl="0" indent="0" algn="l" rtl="0">
              <a:lnSpc>
                <a:spcPct val="80000"/>
              </a:lnSpc>
              <a:spcBef>
                <a:spcPts val="0"/>
              </a:spcBef>
              <a:spcAft>
                <a:spcPts val="0"/>
              </a:spcAft>
              <a:buClr>
                <a:srgbClr val="C00000"/>
              </a:buClr>
              <a:buSzPts val="3800"/>
              <a:buFont typeface="Twentieth Century"/>
              <a:buNone/>
            </a:pPr>
            <a:r>
              <a:rPr lang="en" b="0">
                <a:solidFill>
                  <a:schemeClr val="dk1"/>
                </a:solidFill>
              </a:rPr>
              <a:t>Each Microservice is a parallel pool!</a:t>
            </a:r>
            <a:endParaRPr b="0">
              <a:solidFill>
                <a:schemeClr val="dk1"/>
              </a:solidFill>
            </a:endParaRPr>
          </a:p>
        </p:txBody>
      </p:sp>
      <p:sp>
        <p:nvSpPr>
          <p:cNvPr id="497" name="Google Shape;497;p76"/>
          <p:cNvSpPr txBox="1">
            <a:spLocks noGrp="1"/>
          </p:cNvSpPr>
          <p:nvPr>
            <p:ph type="body" idx="1"/>
          </p:nvPr>
        </p:nvSpPr>
        <p:spPr>
          <a:xfrm>
            <a:off x="576076" y="1285875"/>
            <a:ext cx="7929300" cy="3507600"/>
          </a:xfrm>
          <a:prstGeom prst="rect">
            <a:avLst/>
          </a:prstGeom>
          <a:noFill/>
          <a:ln>
            <a:noFill/>
          </a:ln>
        </p:spPr>
        <p:txBody>
          <a:bodyPr spcFirstLastPara="1" wrap="square" lIns="34275" tIns="34275" rIns="34275" bIns="34275" anchor="ctr" anchorCtr="0">
            <a:normAutofit fontScale="85000" lnSpcReduction="10000"/>
          </a:bodyPr>
          <a:lstStyle/>
          <a:p>
            <a:pPr marL="457200" marR="0" lvl="0" indent="-325755" algn="l" rtl="0">
              <a:lnSpc>
                <a:spcPct val="115000"/>
              </a:lnSpc>
              <a:spcBef>
                <a:spcPts val="0"/>
              </a:spcBef>
              <a:spcAft>
                <a:spcPts val="0"/>
              </a:spcAft>
              <a:buSzPct val="100000"/>
              <a:buChar char="●"/>
            </a:pPr>
            <a:r>
              <a:rPr lang="en" sz="1800"/>
              <a:t>Every one of those little nodes is itself a small elastic pool of processes</a:t>
            </a:r>
            <a:endParaRPr sz="1800"/>
          </a:p>
          <a:p>
            <a:pPr marL="457200" marR="0" lvl="0" indent="0" algn="l" rtl="0">
              <a:lnSpc>
                <a:spcPct val="115000"/>
              </a:lnSpc>
              <a:spcBef>
                <a:spcPts val="1200"/>
              </a:spcBef>
              <a:spcAft>
                <a:spcPts val="0"/>
              </a:spcAft>
              <a:buNone/>
            </a:pPr>
            <a:endParaRPr sz="1800"/>
          </a:p>
          <a:p>
            <a:pPr marL="457200" marR="0" lvl="0" indent="-325755" algn="l" rtl="0">
              <a:lnSpc>
                <a:spcPct val="115000"/>
              </a:lnSpc>
              <a:spcBef>
                <a:spcPts val="1200"/>
              </a:spcBef>
              <a:spcAft>
                <a:spcPts val="0"/>
              </a:spcAft>
              <a:buSzPct val="100000"/>
              <a:buChar char="●"/>
            </a:pPr>
            <a:r>
              <a:rPr lang="en" sz="1800"/>
              <a:t>A microservice is a kind of program designed so that the data center can run one instance… or many instances, “elastically”, to deal with dynamically varying demand.</a:t>
            </a:r>
            <a:endParaRPr sz="1800"/>
          </a:p>
          <a:p>
            <a:pPr marL="457200" marR="0" lvl="0" indent="0" algn="l" rtl="0">
              <a:lnSpc>
                <a:spcPct val="115000"/>
              </a:lnSpc>
              <a:spcBef>
                <a:spcPts val="1200"/>
              </a:spcBef>
              <a:spcAft>
                <a:spcPts val="0"/>
              </a:spcAft>
              <a:buNone/>
            </a:pPr>
            <a:endParaRPr sz="1800"/>
          </a:p>
          <a:p>
            <a:pPr marL="457200" marR="0" lvl="0" indent="-325755" algn="l" rtl="0">
              <a:lnSpc>
                <a:spcPct val="115000"/>
              </a:lnSpc>
              <a:spcBef>
                <a:spcPts val="1200"/>
              </a:spcBef>
              <a:spcAft>
                <a:spcPts val="0"/>
              </a:spcAft>
              <a:buSzPct val="100000"/>
              <a:buChar char="●"/>
            </a:pPr>
            <a:r>
              <a:rPr lang="en" sz="1800"/>
              <a:t>Microservice Scheduling: </a:t>
            </a:r>
            <a:endParaRPr sz="1800"/>
          </a:p>
          <a:p>
            <a:pPr marL="914400" marR="0" lvl="1" indent="-304165" algn="l" rtl="0">
              <a:lnSpc>
                <a:spcPct val="115000"/>
              </a:lnSpc>
              <a:spcBef>
                <a:spcPts val="0"/>
              </a:spcBef>
              <a:spcAft>
                <a:spcPts val="0"/>
              </a:spcAft>
              <a:buSzPct val="77777"/>
              <a:buChar char="○"/>
            </a:pPr>
            <a:r>
              <a:rPr lang="en" sz="1800"/>
              <a:t>scheduler watched each μ-service pool (each is shown as one dot, with color telling us how long the task queue was, and the purple circle showing how CPU loaded it is). </a:t>
            </a:r>
            <a:endParaRPr sz="1800"/>
          </a:p>
          <a:p>
            <a:pPr marL="914400" marR="0" lvl="1" indent="-304165" algn="l" rtl="0">
              <a:lnSpc>
                <a:spcPct val="115000"/>
              </a:lnSpc>
              <a:spcBef>
                <a:spcPts val="0"/>
              </a:spcBef>
              <a:spcAft>
                <a:spcPts val="0"/>
              </a:spcAft>
              <a:buSzPct val="77777"/>
              <a:buChar char="○"/>
            </a:pPr>
            <a:r>
              <a:rPr lang="en" sz="1800"/>
              <a:t>Each time the scheduler realized that it should add instances to a slow service, some of the “deadline violations” went away.</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use Cloud to Assist IoT?</a:t>
            </a:r>
            <a:endParaRPr/>
          </a:p>
        </p:txBody>
      </p:sp>
      <p:sp>
        <p:nvSpPr>
          <p:cNvPr id="144" name="Google Shape;144;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10000"/>
          </a:bodyPr>
          <a:lstStyle/>
          <a:p>
            <a:pPr marL="457200" lvl="0" indent="-341947" algn="l" rtl="0">
              <a:spcBef>
                <a:spcPts val="700"/>
              </a:spcBef>
              <a:spcAft>
                <a:spcPts val="0"/>
              </a:spcAft>
              <a:buClr>
                <a:schemeClr val="dk1"/>
              </a:buClr>
              <a:buSzPct val="100000"/>
              <a:buChar char="●"/>
            </a:pPr>
            <a:r>
              <a:rPr lang="en" sz="2100">
                <a:solidFill>
                  <a:schemeClr val="dk1"/>
                </a:solidFill>
              </a:rPr>
              <a:t>Clouds reduces the need for advanced computing resources at the clients side</a:t>
            </a:r>
            <a:endParaRPr sz="2100">
              <a:solidFill>
                <a:schemeClr val="dk1"/>
              </a:solidFill>
            </a:endParaRPr>
          </a:p>
          <a:p>
            <a:pPr marL="914400" marR="0" lvl="1" indent="-341947" algn="l" rtl="0">
              <a:lnSpc>
                <a:spcPct val="115000"/>
              </a:lnSpc>
              <a:spcBef>
                <a:spcPts val="0"/>
              </a:spcBef>
              <a:spcAft>
                <a:spcPts val="0"/>
              </a:spcAft>
              <a:buClr>
                <a:schemeClr val="dk1"/>
              </a:buClr>
              <a:buSzPct val="100000"/>
              <a:buChar char="○"/>
            </a:pPr>
            <a:r>
              <a:rPr lang="en" sz="2100">
                <a:solidFill>
                  <a:schemeClr val="dk1"/>
                </a:solidFill>
              </a:rPr>
              <a:t>IoT systems can use inexpensive hardware and rely on cloud-based processing and storage resources</a:t>
            </a:r>
            <a:endParaRPr sz="2100">
              <a:solidFill>
                <a:schemeClr val="dk1"/>
              </a:solidFill>
            </a:endParaRPr>
          </a:p>
          <a:p>
            <a:pPr marL="914400" marR="0" lvl="1" indent="-341947" algn="l" rtl="0">
              <a:lnSpc>
                <a:spcPct val="115000"/>
              </a:lnSpc>
              <a:spcBef>
                <a:spcPts val="0"/>
              </a:spcBef>
              <a:spcAft>
                <a:spcPts val="0"/>
              </a:spcAft>
              <a:buClr>
                <a:schemeClr val="dk1"/>
              </a:buClr>
              <a:buSzPct val="100000"/>
              <a:buChar char="○"/>
            </a:pPr>
            <a:r>
              <a:rPr lang="en" sz="2100">
                <a:solidFill>
                  <a:schemeClr val="dk1"/>
                </a:solidFill>
              </a:rPr>
              <a:t>No need to buy software or software licenses</a:t>
            </a:r>
            <a:endParaRPr sz="2100">
              <a:solidFill>
                <a:schemeClr val="dk1"/>
              </a:solidFill>
            </a:endParaRPr>
          </a:p>
          <a:p>
            <a:pPr marL="914400" marR="0" lvl="0" indent="0" algn="l" rtl="0">
              <a:lnSpc>
                <a:spcPct val="115000"/>
              </a:lnSpc>
              <a:spcBef>
                <a:spcPts val="700"/>
              </a:spcBef>
              <a:spcAft>
                <a:spcPts val="0"/>
              </a:spcAft>
              <a:buNone/>
            </a:pPr>
            <a:endParaRPr sz="2100">
              <a:solidFill>
                <a:schemeClr val="dk1"/>
              </a:solidFill>
            </a:endParaRPr>
          </a:p>
          <a:p>
            <a:pPr marL="457200" lvl="0" indent="-341947" algn="l" rtl="0">
              <a:spcBef>
                <a:spcPts val="700"/>
              </a:spcBef>
              <a:spcAft>
                <a:spcPts val="0"/>
              </a:spcAft>
              <a:buClr>
                <a:schemeClr val="dk1"/>
              </a:buClr>
              <a:buSzPct val="100000"/>
              <a:buChar char="●"/>
            </a:pPr>
            <a:r>
              <a:rPr lang="en" sz="2100">
                <a:solidFill>
                  <a:schemeClr val="dk1"/>
                </a:solidFill>
              </a:rPr>
              <a:t>Data is no longer confined to the local storage,  users will be able to access data and applications from anywhere at any time. There is no more lost data due to hard drive failures</a:t>
            </a:r>
            <a:endParaRPr sz="2800" b="1">
              <a:solidFill>
                <a:srgbClr val="FF0000"/>
              </a:solidFill>
            </a:endParaRPr>
          </a:p>
          <a:p>
            <a:pPr marL="0" marR="0" lvl="0" indent="0" algn="l" rtl="0">
              <a:lnSpc>
                <a:spcPct val="115000"/>
              </a:lnSpc>
              <a:spcBef>
                <a:spcPts val="700"/>
              </a:spcBef>
              <a:spcAft>
                <a:spcPts val="0"/>
              </a:spcAft>
              <a:buNone/>
            </a:pPr>
            <a:endParaRPr sz="2100">
              <a:solidFill>
                <a:schemeClr val="dk1"/>
              </a:solidFill>
            </a:endParaRPr>
          </a:p>
          <a:p>
            <a:pPr marL="0" lvl="0" indent="0" algn="l" rtl="0">
              <a:spcBef>
                <a:spcPts val="0"/>
              </a:spcBef>
              <a:spcAft>
                <a:spcPts val="1200"/>
              </a:spcAft>
              <a:buNone/>
            </a:pPr>
            <a:r>
              <a:rPr lang="en" sz="2306">
                <a:solidFill>
                  <a:schemeClr val="dk1"/>
                </a:solidFill>
              </a:rPr>
              <a:t>https://www.thorntech.com/cloud-computing-foundation-internet-things/</a:t>
            </a:r>
            <a:endParaRPr sz="1306"/>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503" name="Google Shape;503;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Web service</a:t>
            </a:r>
            <a:endParaRPr/>
          </a:p>
          <a:p>
            <a:pPr marL="914400" lvl="1" indent="-317500" algn="l" rtl="0">
              <a:spcBef>
                <a:spcPts val="0"/>
              </a:spcBef>
              <a:spcAft>
                <a:spcPts val="0"/>
              </a:spcAft>
              <a:buSzPts val="1400"/>
              <a:buAutoNum type="alphaLcPeriod"/>
            </a:pPr>
            <a:r>
              <a:rPr lang="en"/>
              <a:t>Quality of Service &amp; Service Level Agreement </a:t>
            </a:r>
            <a:endParaRPr/>
          </a:p>
          <a:p>
            <a:pPr marL="914400" lvl="1" indent="-317500" algn="l" rtl="0">
              <a:spcBef>
                <a:spcPts val="0"/>
              </a:spcBef>
              <a:spcAft>
                <a:spcPts val="0"/>
              </a:spcAft>
              <a:buSzPts val="1400"/>
              <a:buAutoNum type="alphaLcPeriod"/>
            </a:pPr>
            <a:r>
              <a:rPr lang="en"/>
              <a:t>Service-Oriented Architecture</a:t>
            </a:r>
            <a:endParaRPr/>
          </a:p>
          <a:p>
            <a:pPr marL="457200" lvl="0" indent="-342900" algn="l" rtl="0">
              <a:spcBef>
                <a:spcPts val="0"/>
              </a:spcBef>
              <a:spcAft>
                <a:spcPts val="0"/>
              </a:spcAft>
              <a:buSzPts val="1800"/>
              <a:buAutoNum type="arabicPeriod"/>
            </a:pPr>
            <a:r>
              <a:rPr lang="en"/>
              <a:t>Cloud computing, XaaS, resource pooling</a:t>
            </a:r>
            <a:endParaRPr/>
          </a:p>
          <a:p>
            <a:pPr marL="457200" lvl="0" indent="-342900" algn="l" rtl="0">
              <a:spcBef>
                <a:spcPts val="0"/>
              </a:spcBef>
              <a:spcAft>
                <a:spcPts val="0"/>
              </a:spcAft>
              <a:buSzPts val="1800"/>
              <a:buAutoNum type="arabicPeriod"/>
            </a:pPr>
            <a:r>
              <a:rPr lang="en"/>
              <a:t>Virtualization: Virtual Machine and Docker</a:t>
            </a:r>
            <a:endParaRPr/>
          </a:p>
          <a:p>
            <a:pPr marL="457200" lvl="0" indent="-342900" algn="l" rtl="0">
              <a:spcBef>
                <a:spcPts val="0"/>
              </a:spcBef>
              <a:spcAft>
                <a:spcPts val="0"/>
              </a:spcAft>
              <a:buSzPts val="1800"/>
              <a:buAutoNum type="arabicPeriod"/>
            </a:pPr>
            <a:r>
              <a:rPr lang="en"/>
              <a:t>Microservice</a:t>
            </a:r>
            <a:endParaRPr/>
          </a:p>
          <a:p>
            <a:pPr marL="457200" lvl="0" indent="-342900" algn="l" rtl="0">
              <a:spcBef>
                <a:spcPts val="0"/>
              </a:spcBef>
              <a:spcAft>
                <a:spcPts val="0"/>
              </a:spcAft>
              <a:buSzPts val="1800"/>
              <a:buAutoNum type="arabicPeriod"/>
            </a:pPr>
            <a:r>
              <a:rPr lang="en"/>
              <a:t>Serverless (Lambda Functions)</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Some slides were adopted from Cornell CS5412 advanced cloud computing  </a:t>
            </a:r>
            <a:r>
              <a:rPr lang="en" sz="1100">
                <a:solidFill>
                  <a:schemeClr val="dk1"/>
                </a:solidFill>
              </a:rPr>
              <a:t>HTTP://WWW.CS.CORNELL.EDU/COURSES/CS5412/2022SP</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Serverless</a:t>
            </a:r>
            <a:endParaRPr/>
          </a:p>
        </p:txBody>
      </p:sp>
      <p:sp>
        <p:nvSpPr>
          <p:cNvPr id="509" name="Google Shape;509;p7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 </a:t>
            </a:r>
            <a:endParaRPr/>
          </a:p>
        </p:txBody>
      </p:sp>
      <p:pic>
        <p:nvPicPr>
          <p:cNvPr id="510" name="Google Shape;510;p78"/>
          <p:cNvPicPr preferRelativeResize="0"/>
          <p:nvPr/>
        </p:nvPicPr>
        <p:blipFill>
          <a:blip r:embed="rId3">
            <a:alphaModFix/>
          </a:blip>
          <a:stretch>
            <a:fillRect/>
          </a:stretch>
        </p:blipFill>
        <p:spPr>
          <a:xfrm>
            <a:off x="1505925" y="1065724"/>
            <a:ext cx="7387256" cy="40777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Serverless</a:t>
            </a:r>
            <a:endParaRPr/>
          </a:p>
        </p:txBody>
      </p:sp>
      <p:sp>
        <p:nvSpPr>
          <p:cNvPr id="516" name="Google Shape;516;p7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lnSpc>
                <a:spcPct val="150000"/>
              </a:lnSpc>
              <a:spcBef>
                <a:spcPts val="0"/>
              </a:spcBef>
              <a:spcAft>
                <a:spcPts val="0"/>
              </a:spcAft>
              <a:buClr>
                <a:schemeClr val="dk1"/>
              </a:buClr>
              <a:buSzPct val="50000"/>
              <a:buFont typeface="Arial"/>
              <a:buNone/>
            </a:pPr>
            <a:r>
              <a:rPr lang="en" sz="2200">
                <a:solidFill>
                  <a:schemeClr val="dk1"/>
                </a:solidFill>
              </a:rPr>
              <a:t>a cloud-native platform</a:t>
            </a:r>
            <a:endParaRPr sz="2200">
              <a:solidFill>
                <a:schemeClr val="dk1"/>
              </a:solidFill>
            </a:endParaRPr>
          </a:p>
          <a:p>
            <a:pPr marL="0" lvl="0" indent="0" algn="l" rtl="0">
              <a:spcBef>
                <a:spcPts val="0"/>
              </a:spcBef>
              <a:spcAft>
                <a:spcPts val="0"/>
              </a:spcAft>
              <a:buClr>
                <a:schemeClr val="dk1"/>
              </a:buClr>
              <a:buSzPct val="68750"/>
              <a:buFont typeface="Arial"/>
              <a:buNone/>
            </a:pPr>
            <a:r>
              <a:rPr lang="en" sz="1600" i="1">
                <a:solidFill>
                  <a:schemeClr val="dk1"/>
                </a:solidFill>
                <a:latin typeface="Helvetica Neue"/>
                <a:ea typeface="Helvetica Neue"/>
                <a:cs typeface="Helvetica Neue"/>
                <a:sym typeface="Helvetica Neue"/>
              </a:rPr>
              <a:t>for</a:t>
            </a:r>
            <a:endParaRPr sz="1600" i="1">
              <a:solidFill>
                <a:schemeClr val="dk1"/>
              </a:solidFill>
              <a:latin typeface="Helvetica Neue"/>
              <a:ea typeface="Helvetica Neue"/>
              <a:cs typeface="Helvetica Neue"/>
              <a:sym typeface="Helvetica Neue"/>
            </a:endParaRPr>
          </a:p>
          <a:p>
            <a:pPr marL="0" lvl="0" indent="0" algn="l" rtl="0">
              <a:lnSpc>
                <a:spcPct val="150000"/>
              </a:lnSpc>
              <a:spcBef>
                <a:spcPts val="0"/>
              </a:spcBef>
              <a:spcAft>
                <a:spcPts val="0"/>
              </a:spcAft>
              <a:buClr>
                <a:schemeClr val="dk1"/>
              </a:buClr>
              <a:buSzPct val="50000"/>
              <a:buFont typeface="Arial"/>
              <a:buNone/>
            </a:pPr>
            <a:r>
              <a:rPr lang="en" sz="2200">
                <a:solidFill>
                  <a:schemeClr val="dk1"/>
                </a:solidFill>
              </a:rPr>
              <a:t>short-running, stateless computation</a:t>
            </a:r>
            <a:endParaRPr sz="2200">
              <a:solidFill>
                <a:schemeClr val="dk1"/>
              </a:solidFill>
            </a:endParaRPr>
          </a:p>
          <a:p>
            <a:pPr marL="0" lvl="0" indent="0" algn="l" rtl="0">
              <a:spcBef>
                <a:spcPts val="0"/>
              </a:spcBef>
              <a:spcAft>
                <a:spcPts val="0"/>
              </a:spcAft>
              <a:buClr>
                <a:schemeClr val="dk1"/>
              </a:buClr>
              <a:buSzPct val="68750"/>
              <a:buFont typeface="Arial"/>
              <a:buNone/>
            </a:pPr>
            <a:r>
              <a:rPr lang="en" sz="1600" i="1">
                <a:solidFill>
                  <a:schemeClr val="dk1"/>
                </a:solidFill>
                <a:latin typeface="Helvetica Neue"/>
                <a:ea typeface="Helvetica Neue"/>
                <a:cs typeface="Helvetica Neue"/>
                <a:sym typeface="Helvetica Neue"/>
              </a:rPr>
              <a:t>and</a:t>
            </a:r>
            <a:endParaRPr sz="1600" i="1">
              <a:solidFill>
                <a:schemeClr val="dk1"/>
              </a:solidFill>
              <a:latin typeface="Helvetica Neue"/>
              <a:ea typeface="Helvetica Neue"/>
              <a:cs typeface="Helvetica Neue"/>
              <a:sym typeface="Helvetica Neue"/>
            </a:endParaRPr>
          </a:p>
          <a:p>
            <a:pPr marL="0" lvl="0" indent="0" algn="l" rtl="0">
              <a:lnSpc>
                <a:spcPct val="150000"/>
              </a:lnSpc>
              <a:spcBef>
                <a:spcPts val="0"/>
              </a:spcBef>
              <a:spcAft>
                <a:spcPts val="0"/>
              </a:spcAft>
              <a:buClr>
                <a:schemeClr val="dk1"/>
              </a:buClr>
              <a:buSzPct val="50000"/>
              <a:buFont typeface="Arial"/>
              <a:buNone/>
            </a:pPr>
            <a:r>
              <a:rPr lang="en" sz="2200">
                <a:solidFill>
                  <a:schemeClr val="dk1"/>
                </a:solidFill>
              </a:rPr>
              <a:t>event-driven applications</a:t>
            </a:r>
            <a:endParaRPr sz="2200">
              <a:solidFill>
                <a:schemeClr val="dk1"/>
              </a:solidFill>
            </a:endParaRPr>
          </a:p>
          <a:p>
            <a:pPr marL="0" lvl="0" indent="0" algn="l" rtl="0">
              <a:spcBef>
                <a:spcPts val="0"/>
              </a:spcBef>
              <a:spcAft>
                <a:spcPts val="0"/>
              </a:spcAft>
              <a:buClr>
                <a:schemeClr val="dk1"/>
              </a:buClr>
              <a:buSzPct val="68750"/>
              <a:buFont typeface="Arial"/>
              <a:buNone/>
            </a:pPr>
            <a:r>
              <a:rPr lang="en" sz="1600" i="1">
                <a:solidFill>
                  <a:schemeClr val="dk1"/>
                </a:solidFill>
                <a:latin typeface="Helvetica Neue"/>
                <a:ea typeface="Helvetica Neue"/>
                <a:cs typeface="Helvetica Neue"/>
                <a:sym typeface="Helvetica Neue"/>
              </a:rPr>
              <a:t>which</a:t>
            </a:r>
            <a:endParaRPr sz="1600" i="1">
              <a:solidFill>
                <a:schemeClr val="dk1"/>
              </a:solidFill>
              <a:latin typeface="Helvetica Neue"/>
              <a:ea typeface="Helvetica Neue"/>
              <a:cs typeface="Helvetica Neue"/>
              <a:sym typeface="Helvetica Neue"/>
            </a:endParaRPr>
          </a:p>
          <a:p>
            <a:pPr marL="0" lvl="0" indent="0" algn="l" rtl="0">
              <a:lnSpc>
                <a:spcPct val="150000"/>
              </a:lnSpc>
              <a:spcBef>
                <a:spcPts val="0"/>
              </a:spcBef>
              <a:spcAft>
                <a:spcPts val="0"/>
              </a:spcAft>
              <a:buClr>
                <a:schemeClr val="dk1"/>
              </a:buClr>
              <a:buSzPct val="50000"/>
              <a:buFont typeface="Arial"/>
              <a:buNone/>
            </a:pPr>
            <a:r>
              <a:rPr lang="en" sz="2200">
                <a:solidFill>
                  <a:schemeClr val="dk1"/>
                </a:solidFill>
              </a:rPr>
              <a:t>scales up and down instantly and automatically</a:t>
            </a:r>
            <a:endParaRPr sz="2200">
              <a:solidFill>
                <a:schemeClr val="dk1"/>
              </a:solidFill>
            </a:endParaRPr>
          </a:p>
          <a:p>
            <a:pPr marL="0" lvl="0" indent="0" algn="l" rtl="0">
              <a:spcBef>
                <a:spcPts val="0"/>
              </a:spcBef>
              <a:spcAft>
                <a:spcPts val="0"/>
              </a:spcAft>
              <a:buClr>
                <a:schemeClr val="dk1"/>
              </a:buClr>
              <a:buSzPct val="68750"/>
              <a:buFont typeface="Arial"/>
              <a:buNone/>
            </a:pPr>
            <a:r>
              <a:rPr lang="en" sz="1600" i="1">
                <a:solidFill>
                  <a:schemeClr val="dk1"/>
                </a:solidFill>
                <a:latin typeface="Helvetica Neue"/>
                <a:ea typeface="Helvetica Neue"/>
                <a:cs typeface="Helvetica Neue"/>
                <a:sym typeface="Helvetica Neue"/>
              </a:rPr>
              <a:t>and</a:t>
            </a:r>
            <a:endParaRPr sz="1600" i="1">
              <a:solidFill>
                <a:schemeClr val="dk1"/>
              </a:solidFill>
              <a:latin typeface="Helvetica Neue"/>
              <a:ea typeface="Helvetica Neue"/>
              <a:cs typeface="Helvetica Neue"/>
              <a:sym typeface="Helvetica Neue"/>
            </a:endParaRPr>
          </a:p>
          <a:p>
            <a:pPr marL="0" lvl="0" indent="0" algn="l" rtl="0">
              <a:lnSpc>
                <a:spcPct val="150000"/>
              </a:lnSpc>
              <a:spcBef>
                <a:spcPts val="0"/>
              </a:spcBef>
              <a:spcAft>
                <a:spcPts val="0"/>
              </a:spcAft>
              <a:buClr>
                <a:schemeClr val="dk1"/>
              </a:buClr>
              <a:buSzPct val="50000"/>
              <a:buFont typeface="Arial"/>
              <a:buNone/>
            </a:pPr>
            <a:r>
              <a:rPr lang="en" sz="2200">
                <a:solidFill>
                  <a:schemeClr val="dk1"/>
                </a:solidFill>
              </a:rPr>
              <a:t>charges for actual usage at a millisecond granularity</a:t>
            </a:r>
            <a:endParaRPr sz="2200">
              <a:solidFill>
                <a:schemeClr val="dk1"/>
              </a:solidFill>
            </a:endParaRPr>
          </a:p>
          <a:p>
            <a:pPr marL="0" lvl="0" indent="0" algn="l" rtl="0">
              <a:spcBef>
                <a:spcPts val="0"/>
              </a:spcBef>
              <a:spcAft>
                <a:spcPts val="120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39285"/>
              <a:buFont typeface="Arial"/>
              <a:buNone/>
            </a:pPr>
            <a:r>
              <a:rPr lang="en"/>
              <a:t>Server-less means no servers?</a:t>
            </a:r>
            <a:endParaRPr/>
          </a:p>
          <a:p>
            <a:pPr marL="0" lvl="0" indent="0" algn="l" rtl="0">
              <a:spcBef>
                <a:spcPts val="0"/>
              </a:spcBef>
              <a:spcAft>
                <a:spcPts val="0"/>
              </a:spcAft>
              <a:buNone/>
            </a:pPr>
            <a:r>
              <a:rPr lang="en"/>
              <a:t>Or worry-less about servers?</a:t>
            </a:r>
            <a:endParaRPr/>
          </a:p>
        </p:txBody>
      </p:sp>
      <p:sp>
        <p:nvSpPr>
          <p:cNvPr id="522" name="Google Shape;522;p80"/>
          <p:cNvSpPr txBox="1">
            <a:spLocks noGrp="1"/>
          </p:cNvSpPr>
          <p:nvPr>
            <p:ph type="body" idx="1"/>
          </p:nvPr>
        </p:nvSpPr>
        <p:spPr>
          <a:xfrm>
            <a:off x="311700" y="1771050"/>
            <a:ext cx="8520600" cy="2797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only </a:t>
            </a:r>
            <a:r>
              <a:rPr lang="en" sz="2100">
                <a:solidFill>
                  <a:srgbClr val="142936"/>
                </a:solidFill>
                <a:latin typeface="Calibri"/>
                <a:ea typeface="Calibri"/>
                <a:cs typeface="Calibri"/>
                <a:sym typeface="Calibri"/>
              </a:rPr>
              <a:t>on-demand on a per-request basis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2100">
              <a:solidFill>
                <a:srgbClr val="142936"/>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100">
              <a:solidFill>
                <a:srgbClr val="142936"/>
              </a:solidFill>
              <a:latin typeface="Calibri"/>
              <a:ea typeface="Calibri"/>
              <a:cs typeface="Calibri"/>
              <a:sym typeface="Calibri"/>
            </a:endParaRPr>
          </a:p>
          <a:p>
            <a:pPr marL="0" lvl="0" indent="0" algn="l" rtl="0">
              <a:spcBef>
                <a:spcPts val="0"/>
              </a:spcBef>
              <a:spcAft>
                <a:spcPts val="1200"/>
              </a:spcAft>
              <a:buNone/>
            </a:pPr>
            <a:endParaRPr/>
          </a:p>
        </p:txBody>
      </p:sp>
      <p:pic>
        <p:nvPicPr>
          <p:cNvPr id="523" name="Google Shape;523;p80"/>
          <p:cNvPicPr preferRelativeResize="0"/>
          <p:nvPr/>
        </p:nvPicPr>
        <p:blipFill>
          <a:blip r:embed="rId3">
            <a:alphaModFix/>
          </a:blip>
          <a:stretch>
            <a:fillRect/>
          </a:stretch>
        </p:blipFill>
        <p:spPr>
          <a:xfrm>
            <a:off x="3520900" y="2855200"/>
            <a:ext cx="5525299" cy="2137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triggers code execution?</a:t>
            </a:r>
            <a:endParaRPr/>
          </a:p>
        </p:txBody>
      </p:sp>
      <p:sp>
        <p:nvSpPr>
          <p:cNvPr id="529" name="Google Shape;529;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100">
                <a:solidFill>
                  <a:srgbClr val="142936"/>
                </a:solidFill>
                <a:latin typeface="Calibri"/>
                <a:ea typeface="Calibri"/>
                <a:cs typeface="Calibri"/>
                <a:sym typeface="Calibri"/>
              </a:rPr>
              <a:t>Runs code </a:t>
            </a:r>
            <a:r>
              <a:rPr lang="en" sz="2100" b="1">
                <a:solidFill>
                  <a:srgbClr val="142936"/>
                </a:solidFill>
                <a:latin typeface="Helvetica Neue"/>
                <a:ea typeface="Helvetica Neue"/>
                <a:cs typeface="Helvetica Neue"/>
                <a:sym typeface="Helvetica Neue"/>
              </a:rPr>
              <a:t>in response </a:t>
            </a:r>
            <a:r>
              <a:rPr lang="en" sz="2100">
                <a:solidFill>
                  <a:srgbClr val="142936"/>
                </a:solidFill>
                <a:latin typeface="Calibri"/>
                <a:ea typeface="Calibri"/>
                <a:cs typeface="Calibri"/>
                <a:sym typeface="Calibri"/>
              </a:rPr>
              <a:t>to events</a:t>
            </a:r>
            <a:endParaRPr sz="2100">
              <a:solidFill>
                <a:srgbClr val="142936"/>
              </a:solidFill>
              <a:latin typeface="Calibri"/>
              <a:ea typeface="Calibri"/>
              <a:cs typeface="Calibri"/>
              <a:sym typeface="Calibri"/>
            </a:endParaRPr>
          </a:p>
          <a:p>
            <a:pPr marL="0" lvl="0" indent="0" algn="l" rtl="0">
              <a:spcBef>
                <a:spcPts val="0"/>
              </a:spcBef>
              <a:spcAft>
                <a:spcPts val="0"/>
              </a:spcAft>
              <a:buNone/>
            </a:pPr>
            <a:endParaRPr sz="2100">
              <a:solidFill>
                <a:srgbClr val="142936"/>
              </a:solidFill>
              <a:latin typeface="Calibri"/>
              <a:ea typeface="Calibri"/>
              <a:cs typeface="Calibri"/>
              <a:sym typeface="Calibri"/>
            </a:endParaRPr>
          </a:p>
          <a:p>
            <a:pPr marL="0" lvl="0" indent="0" algn="l" rtl="0">
              <a:spcBef>
                <a:spcPts val="0"/>
              </a:spcBef>
              <a:spcAft>
                <a:spcPts val="0"/>
              </a:spcAft>
              <a:buNone/>
            </a:pPr>
            <a:r>
              <a:rPr lang="en" sz="2600">
                <a:solidFill>
                  <a:srgbClr val="142936"/>
                </a:solidFill>
                <a:latin typeface="Calibri"/>
                <a:ea typeface="Calibri"/>
                <a:cs typeface="Calibri"/>
                <a:sym typeface="Calibri"/>
              </a:rPr>
              <a:t>Event-programming model</a:t>
            </a:r>
            <a:endParaRPr sz="2600">
              <a:solidFill>
                <a:srgbClr val="142936"/>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100">
              <a:solidFill>
                <a:srgbClr val="142936"/>
              </a:solidFill>
              <a:latin typeface="Calibri"/>
              <a:ea typeface="Calibri"/>
              <a:cs typeface="Calibri"/>
              <a:sym typeface="Calibri"/>
            </a:endParaRPr>
          </a:p>
          <a:p>
            <a:pPr marL="0" lvl="0" indent="0" algn="l" rtl="0">
              <a:spcBef>
                <a:spcPts val="0"/>
              </a:spcBef>
              <a:spcAft>
                <a:spcPts val="1200"/>
              </a:spcAft>
              <a:buNone/>
            </a:pPr>
            <a:endParaRPr/>
          </a:p>
        </p:txBody>
      </p:sp>
      <p:pic>
        <p:nvPicPr>
          <p:cNvPr id="530" name="Google Shape;530;p81"/>
          <p:cNvPicPr preferRelativeResize="0"/>
          <p:nvPr/>
        </p:nvPicPr>
        <p:blipFill>
          <a:blip r:embed="rId3">
            <a:alphaModFix/>
          </a:blip>
          <a:stretch>
            <a:fillRect/>
          </a:stretch>
        </p:blipFill>
        <p:spPr>
          <a:xfrm>
            <a:off x="3989450" y="1872475"/>
            <a:ext cx="4842849" cy="3125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Serverless</a:t>
            </a:r>
            <a:endParaRPr/>
          </a:p>
        </p:txBody>
      </p:sp>
      <p:sp>
        <p:nvSpPr>
          <p:cNvPr id="536" name="Google Shape;536;p8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Clr>
                <a:schemeClr val="dk1"/>
              </a:buClr>
              <a:buSzPts val="1100"/>
              <a:buFont typeface="Arial"/>
              <a:buNone/>
            </a:pPr>
            <a:r>
              <a:rPr lang="en" sz="2300">
                <a:solidFill>
                  <a:schemeClr val="dk1"/>
                </a:solidFill>
              </a:rPr>
              <a:t>•</a:t>
            </a:r>
            <a:r>
              <a:rPr lang="en" sz="2300">
                <a:solidFill>
                  <a:schemeClr val="dk1"/>
                </a:solidFill>
                <a:latin typeface="Calibri"/>
                <a:ea typeface="Calibri"/>
                <a:cs typeface="Calibri"/>
                <a:sym typeface="Calibri"/>
              </a:rPr>
              <a:t>Making app development &amp; ops dramatically faster, cheaper, easier</a:t>
            </a:r>
            <a:endParaRPr sz="2300">
              <a:solidFill>
                <a:schemeClr val="dk1"/>
              </a:solidFill>
              <a:latin typeface="Calibri"/>
              <a:ea typeface="Calibri"/>
              <a:cs typeface="Calibri"/>
              <a:sym typeface="Calibri"/>
            </a:endParaRPr>
          </a:p>
          <a:p>
            <a:pPr marL="0" lvl="0" indent="0" algn="l" rtl="0">
              <a:lnSpc>
                <a:spcPct val="90000"/>
              </a:lnSpc>
              <a:spcBef>
                <a:spcPts val="0"/>
              </a:spcBef>
              <a:spcAft>
                <a:spcPts val="0"/>
              </a:spcAft>
              <a:buClr>
                <a:schemeClr val="dk1"/>
              </a:buClr>
              <a:buSzPts val="1100"/>
              <a:buFont typeface="Arial"/>
              <a:buNone/>
            </a:pPr>
            <a:r>
              <a:rPr lang="en" sz="2300">
                <a:solidFill>
                  <a:schemeClr val="dk1"/>
                </a:solidFill>
              </a:rPr>
              <a:t>•</a:t>
            </a:r>
            <a:r>
              <a:rPr lang="en" sz="2300">
                <a:solidFill>
                  <a:schemeClr val="dk1"/>
                </a:solidFill>
                <a:latin typeface="Calibri"/>
                <a:ea typeface="Calibri"/>
                <a:cs typeface="Calibri"/>
                <a:sym typeface="Calibri"/>
              </a:rPr>
              <a:t>Drives infrastructure cost savings</a:t>
            </a:r>
            <a:endParaRPr sz="2300">
              <a:solidFill>
                <a:schemeClr val="dk1"/>
              </a:solidFill>
              <a:latin typeface="Calibri"/>
              <a:ea typeface="Calibri"/>
              <a:cs typeface="Calibri"/>
              <a:sym typeface="Calibri"/>
            </a:endParaRPr>
          </a:p>
          <a:p>
            <a:pPr marL="0" lvl="0" indent="0" algn="l" rtl="0">
              <a:spcBef>
                <a:spcPts val="0"/>
              </a:spcBef>
              <a:spcAft>
                <a:spcPts val="1200"/>
              </a:spcAft>
              <a:buNone/>
            </a:pPr>
            <a:endParaRPr/>
          </a:p>
        </p:txBody>
      </p:sp>
      <p:pic>
        <p:nvPicPr>
          <p:cNvPr id="537" name="Google Shape;537;p82"/>
          <p:cNvPicPr preferRelativeResize="0"/>
          <p:nvPr/>
        </p:nvPicPr>
        <p:blipFill>
          <a:blip r:embed="rId3">
            <a:alphaModFix/>
          </a:blip>
          <a:stretch>
            <a:fillRect/>
          </a:stretch>
        </p:blipFill>
        <p:spPr>
          <a:xfrm>
            <a:off x="3404251" y="2022501"/>
            <a:ext cx="5514699" cy="2972525"/>
          </a:xfrm>
          <a:prstGeom prst="rect">
            <a:avLst/>
          </a:prstGeom>
          <a:noFill/>
          <a:ln>
            <a:noFill/>
          </a:ln>
        </p:spPr>
      </p:pic>
      <p:pic>
        <p:nvPicPr>
          <p:cNvPr id="538" name="Google Shape;538;p82"/>
          <p:cNvPicPr preferRelativeResize="0"/>
          <p:nvPr/>
        </p:nvPicPr>
        <p:blipFill>
          <a:blip r:embed="rId4">
            <a:alphaModFix/>
          </a:blip>
          <a:stretch>
            <a:fillRect/>
          </a:stretch>
        </p:blipFill>
        <p:spPr>
          <a:xfrm>
            <a:off x="194875" y="4703625"/>
            <a:ext cx="3209375" cy="3112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Key factors for infrastructure cost savings</a:t>
            </a:r>
            <a:endParaRPr/>
          </a:p>
        </p:txBody>
      </p:sp>
      <p:sp>
        <p:nvSpPr>
          <p:cNvPr id="544" name="Google Shape;544;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grpSp>
        <p:nvGrpSpPr>
          <p:cNvPr id="545" name="Google Shape;545;p83"/>
          <p:cNvGrpSpPr/>
          <p:nvPr/>
        </p:nvGrpSpPr>
        <p:grpSpPr>
          <a:xfrm>
            <a:off x="1114372" y="1972526"/>
            <a:ext cx="7717926" cy="2699384"/>
            <a:chOff x="818950" y="1665025"/>
            <a:chExt cx="8098558" cy="2837275"/>
          </a:xfrm>
        </p:grpSpPr>
        <p:pic>
          <p:nvPicPr>
            <p:cNvPr id="546" name="Google Shape;546;p83"/>
            <p:cNvPicPr preferRelativeResize="0"/>
            <p:nvPr/>
          </p:nvPicPr>
          <p:blipFill>
            <a:blip r:embed="rId3">
              <a:alphaModFix/>
            </a:blip>
            <a:stretch>
              <a:fillRect/>
            </a:stretch>
          </p:blipFill>
          <p:spPr>
            <a:xfrm>
              <a:off x="818950" y="1665025"/>
              <a:ext cx="8098558" cy="2837275"/>
            </a:xfrm>
            <a:prstGeom prst="rect">
              <a:avLst/>
            </a:prstGeom>
            <a:noFill/>
            <a:ln>
              <a:noFill/>
            </a:ln>
          </p:spPr>
        </p:pic>
        <p:sp>
          <p:nvSpPr>
            <p:cNvPr id="547" name="Google Shape;547;p83"/>
            <p:cNvSpPr/>
            <p:nvPr/>
          </p:nvSpPr>
          <p:spPr>
            <a:xfrm>
              <a:off x="5429823" y="1730629"/>
              <a:ext cx="339300" cy="222600"/>
            </a:xfrm>
            <a:prstGeom prst="rect">
              <a:avLst/>
            </a:prstGeom>
            <a:solidFill>
              <a:srgbClr val="80BB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Serverless good for?</a:t>
            </a:r>
            <a:endParaRPr/>
          </a:p>
        </p:txBody>
      </p:sp>
      <p:sp>
        <p:nvSpPr>
          <p:cNvPr id="553" name="Google Shape;553;p84"/>
          <p:cNvSpPr txBox="1"/>
          <p:nvPr/>
        </p:nvSpPr>
        <p:spPr>
          <a:xfrm>
            <a:off x="445450" y="1092325"/>
            <a:ext cx="3860400" cy="4373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300">
                <a:solidFill>
                  <a:schemeClr val="dk1"/>
                </a:solidFill>
              </a:rPr>
              <a:t>Serverless is </a:t>
            </a:r>
            <a:r>
              <a:rPr lang="en" sz="2300" b="1">
                <a:solidFill>
                  <a:srgbClr val="6AA84F"/>
                </a:solidFill>
                <a:latin typeface="Helvetica Neue"/>
                <a:ea typeface="Helvetica Neue"/>
                <a:cs typeface="Helvetica Neue"/>
                <a:sym typeface="Helvetica Neue"/>
              </a:rPr>
              <a:t>good</a:t>
            </a:r>
            <a:r>
              <a:rPr lang="en" sz="2300">
                <a:solidFill>
                  <a:schemeClr val="dk1"/>
                </a:solidFill>
              </a:rPr>
              <a:t> for</a:t>
            </a:r>
            <a:endParaRPr sz="2300">
              <a:solidFill>
                <a:schemeClr val="dk1"/>
              </a:solidFill>
            </a:endParaRPr>
          </a:p>
          <a:p>
            <a:pPr marL="0" lvl="0" indent="0" algn="l" rtl="0">
              <a:lnSpc>
                <a:spcPct val="115000"/>
              </a:lnSpc>
              <a:spcBef>
                <a:spcPts val="0"/>
              </a:spcBef>
              <a:spcAft>
                <a:spcPts val="0"/>
              </a:spcAft>
              <a:buNone/>
            </a:pPr>
            <a:r>
              <a:rPr lang="en" sz="1800" i="1">
                <a:solidFill>
                  <a:schemeClr val="dk1"/>
                </a:solidFill>
                <a:latin typeface="Helvetica Neue"/>
                <a:ea typeface="Helvetica Neue"/>
                <a:cs typeface="Helvetica Neue"/>
                <a:sym typeface="Helvetica Neue"/>
              </a:rPr>
              <a:t>short-running</a:t>
            </a:r>
            <a:endParaRPr sz="1800" i="1">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i="1">
                <a:solidFill>
                  <a:schemeClr val="dk1"/>
                </a:solidFill>
                <a:latin typeface="Helvetica Neue"/>
                <a:ea typeface="Helvetica Neue"/>
                <a:cs typeface="Helvetica Neue"/>
                <a:sym typeface="Helvetica Neue"/>
              </a:rPr>
              <a:t>stateless</a:t>
            </a:r>
            <a:endParaRPr sz="1800" i="1">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i="1">
                <a:solidFill>
                  <a:schemeClr val="dk1"/>
                </a:solidFill>
                <a:latin typeface="Helvetica Neue"/>
                <a:ea typeface="Helvetica Neue"/>
                <a:cs typeface="Helvetica Neue"/>
                <a:sym typeface="Helvetica Neue"/>
              </a:rPr>
              <a:t>Event-driven</a:t>
            </a:r>
            <a:endParaRPr sz="1800" i="1">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800" i="1">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a:solidFill>
                  <a:schemeClr val="dk1"/>
                </a:solidFill>
                <a:latin typeface="Helvetica Neue"/>
                <a:ea typeface="Helvetica Neue"/>
                <a:cs typeface="Helvetica Neue"/>
                <a:sym typeface="Helvetica Neue"/>
              </a:rPr>
              <a:t>Examples: </a:t>
            </a:r>
            <a:endParaRPr sz="18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a:solidFill>
                  <a:schemeClr val="dk1"/>
                </a:solidFill>
                <a:latin typeface="Helvetica Neue"/>
                <a:ea typeface="Helvetica Neue"/>
                <a:cs typeface="Helvetica Neue"/>
                <a:sym typeface="Helvetica Neue"/>
              </a:rPr>
              <a:t>Microservices</a:t>
            </a:r>
            <a:endParaRPr sz="18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a:solidFill>
                  <a:schemeClr val="dk1"/>
                </a:solidFill>
                <a:latin typeface="Helvetica Neue"/>
                <a:ea typeface="Helvetica Neue"/>
                <a:cs typeface="Helvetica Neue"/>
                <a:sym typeface="Helvetica Neue"/>
              </a:rPr>
              <a:t>Bots</a:t>
            </a:r>
            <a:endParaRPr sz="18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a:solidFill>
                  <a:schemeClr val="dk1"/>
                </a:solidFill>
                <a:latin typeface="Helvetica Neue"/>
                <a:ea typeface="Helvetica Neue"/>
                <a:cs typeface="Helvetica Neue"/>
                <a:sym typeface="Helvetica Neue"/>
              </a:rPr>
              <a:t>IoT</a:t>
            </a:r>
            <a:endParaRPr sz="18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a:solidFill>
                  <a:schemeClr val="dk1"/>
                </a:solidFill>
                <a:latin typeface="Helvetica Neue"/>
                <a:ea typeface="Helvetica Neue"/>
                <a:cs typeface="Helvetica Neue"/>
                <a:sym typeface="Helvetica Neue"/>
              </a:rPr>
              <a:t>Modest Stream Processing</a:t>
            </a:r>
            <a:endParaRPr sz="18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800">
                <a:solidFill>
                  <a:schemeClr val="dk1"/>
                </a:solidFill>
                <a:latin typeface="Helvetica Neue"/>
                <a:ea typeface="Helvetica Neue"/>
                <a:cs typeface="Helvetica Neue"/>
                <a:sym typeface="Helvetica Neue"/>
              </a:rPr>
              <a:t>Service Integration</a:t>
            </a:r>
            <a:endParaRPr sz="18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800" i="1">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endParaRPr sz="1800" i="1">
              <a:solidFill>
                <a:schemeClr val="dk1"/>
              </a:solidFill>
              <a:latin typeface="Helvetica Neue"/>
              <a:ea typeface="Helvetica Neue"/>
              <a:cs typeface="Helvetica Neue"/>
              <a:sym typeface="Helvetica Neue"/>
            </a:endParaRPr>
          </a:p>
        </p:txBody>
      </p:sp>
      <p:sp>
        <p:nvSpPr>
          <p:cNvPr id="554" name="Google Shape;554;p84"/>
          <p:cNvSpPr txBox="1"/>
          <p:nvPr/>
        </p:nvSpPr>
        <p:spPr>
          <a:xfrm>
            <a:off x="4305850" y="1092325"/>
            <a:ext cx="4633200" cy="328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300">
                <a:solidFill>
                  <a:schemeClr val="dk1"/>
                </a:solidFill>
              </a:rPr>
              <a:t>Serverless is </a:t>
            </a:r>
            <a:r>
              <a:rPr lang="en" sz="2300" b="1">
                <a:solidFill>
                  <a:srgbClr val="FF0000"/>
                </a:solidFill>
                <a:latin typeface="Helvetica Neue"/>
                <a:ea typeface="Helvetica Neue"/>
                <a:cs typeface="Helvetica Neue"/>
                <a:sym typeface="Helvetica Neue"/>
              </a:rPr>
              <a:t>not good</a:t>
            </a:r>
            <a:r>
              <a:rPr lang="en" sz="2300">
                <a:solidFill>
                  <a:srgbClr val="FF0000"/>
                </a:solidFill>
              </a:rPr>
              <a:t> </a:t>
            </a:r>
            <a:r>
              <a:rPr lang="en" sz="2300">
                <a:solidFill>
                  <a:schemeClr val="dk1"/>
                </a:solidFill>
              </a:rPr>
              <a:t>for</a:t>
            </a:r>
            <a:endParaRPr sz="2300">
              <a:solidFill>
                <a:schemeClr val="dk1"/>
              </a:solidFill>
            </a:endParaRPr>
          </a:p>
          <a:p>
            <a:pPr marL="0" lvl="0" indent="0" algn="l" rtl="0">
              <a:lnSpc>
                <a:spcPct val="115000"/>
              </a:lnSpc>
              <a:spcBef>
                <a:spcPts val="0"/>
              </a:spcBef>
              <a:spcAft>
                <a:spcPts val="0"/>
              </a:spcAft>
              <a:buNone/>
            </a:pPr>
            <a:r>
              <a:rPr lang="en" sz="1700" i="1">
                <a:solidFill>
                  <a:schemeClr val="dk1"/>
                </a:solidFill>
                <a:latin typeface="Helvetica Neue"/>
                <a:ea typeface="Helvetica Neue"/>
                <a:cs typeface="Helvetica Neue"/>
                <a:sym typeface="Helvetica Neue"/>
              </a:rPr>
              <a:t>long-running</a:t>
            </a:r>
            <a:endParaRPr sz="1700" i="1">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 sz="1700" i="1">
                <a:solidFill>
                  <a:schemeClr val="dk1"/>
                </a:solidFill>
                <a:latin typeface="Helvetica Neue"/>
                <a:ea typeface="Helvetica Neue"/>
                <a:cs typeface="Helvetica Neue"/>
                <a:sym typeface="Helvetica Neue"/>
              </a:rPr>
              <a:t>stateful</a:t>
            </a:r>
            <a:endParaRPr sz="1700" i="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700" i="1">
                <a:solidFill>
                  <a:schemeClr val="dk1"/>
                </a:solidFill>
                <a:latin typeface="Helvetica Neue"/>
                <a:ea typeface="Helvetica Neue"/>
                <a:cs typeface="Helvetica Neue"/>
                <a:sym typeface="Helvetica Neue"/>
              </a:rPr>
              <a:t>number crunching</a:t>
            </a:r>
            <a:endParaRPr sz="1700" i="1">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700" i="1">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chemeClr val="dk1"/>
                </a:solidFill>
                <a:latin typeface="Helvetica Neue"/>
                <a:ea typeface="Helvetica Neue"/>
                <a:cs typeface="Helvetica Neue"/>
                <a:sym typeface="Helvetica Neue"/>
              </a:rPr>
              <a:t>Examples: </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chemeClr val="dk1"/>
                </a:solidFill>
                <a:latin typeface="Helvetica Neue"/>
                <a:ea typeface="Helvetica Neue"/>
                <a:cs typeface="Helvetica Neue"/>
                <a:sym typeface="Helvetica Neue"/>
              </a:rPr>
              <a:t>Databases</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chemeClr val="dk1"/>
                </a:solidFill>
                <a:latin typeface="Helvetica Neue"/>
                <a:ea typeface="Helvetica Neue"/>
                <a:cs typeface="Helvetica Neue"/>
                <a:sym typeface="Helvetica Neue"/>
              </a:rPr>
              <a:t>Deep Learning Training</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chemeClr val="dk1"/>
                </a:solidFill>
                <a:latin typeface="Helvetica Neue"/>
                <a:ea typeface="Helvetica Neue"/>
                <a:cs typeface="Helvetica Neue"/>
                <a:sym typeface="Helvetica Neue"/>
              </a:rPr>
              <a:t>Heavy-duty Stream Analytics</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chemeClr val="dk1"/>
                </a:solidFill>
                <a:latin typeface="Helvetica Neue"/>
                <a:ea typeface="Helvetica Neue"/>
                <a:cs typeface="Helvetica Neue"/>
                <a:sym typeface="Helvetica Neue"/>
              </a:rPr>
              <a:t>Numerical Simulation</a:t>
            </a:r>
            <a:endParaRPr sz="17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 sz="1700">
                <a:solidFill>
                  <a:schemeClr val="dk1"/>
                </a:solidFill>
                <a:latin typeface="Helvetica Neue"/>
                <a:ea typeface="Helvetica Neue"/>
                <a:cs typeface="Helvetica Neue"/>
                <a:sym typeface="Helvetica Neue"/>
              </a:rPr>
              <a:t>Video Streaming</a:t>
            </a:r>
            <a:endParaRPr sz="1700">
              <a:solidFill>
                <a:schemeClr val="dk1"/>
              </a:solidFill>
              <a:latin typeface="Helvetica Neue"/>
              <a:ea typeface="Helvetica Neue"/>
              <a:cs typeface="Helvetica Neue"/>
              <a:sym typeface="Helvetica Neue"/>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Current Platforms for Serverless</a:t>
            </a:r>
            <a:endParaRPr/>
          </a:p>
        </p:txBody>
      </p:sp>
      <p:sp>
        <p:nvSpPr>
          <p:cNvPr id="560" name="Google Shape;560;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Highest market share: Lambda function of AWS</a:t>
            </a:r>
            <a:endParaRPr/>
          </a:p>
        </p:txBody>
      </p:sp>
      <p:pic>
        <p:nvPicPr>
          <p:cNvPr id="561" name="Google Shape;561;p85"/>
          <p:cNvPicPr preferRelativeResize="0"/>
          <p:nvPr/>
        </p:nvPicPr>
        <p:blipFill>
          <a:blip r:embed="rId3">
            <a:alphaModFix/>
          </a:blip>
          <a:stretch>
            <a:fillRect/>
          </a:stretch>
        </p:blipFill>
        <p:spPr>
          <a:xfrm>
            <a:off x="1394975" y="1558900"/>
            <a:ext cx="7568745" cy="3584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8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AWS Lambda Function</a:t>
            </a:r>
            <a:endParaRPr/>
          </a:p>
        </p:txBody>
      </p:sp>
      <p:sp>
        <p:nvSpPr>
          <p:cNvPr id="567" name="Google Shape;567;p8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68" name="Google Shape;568;p86"/>
          <p:cNvPicPr preferRelativeResize="0"/>
          <p:nvPr/>
        </p:nvPicPr>
        <p:blipFill>
          <a:blip r:embed="rId3">
            <a:alphaModFix/>
          </a:blip>
          <a:stretch>
            <a:fillRect/>
          </a:stretch>
        </p:blipFill>
        <p:spPr>
          <a:xfrm>
            <a:off x="3581200" y="1152475"/>
            <a:ext cx="5076162" cy="40308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150" name="Google Shape;15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en"/>
              <a:t>IoT and the Cloud</a:t>
            </a:r>
            <a:endParaRPr/>
          </a:p>
          <a:p>
            <a:pPr marL="457200" lvl="0" indent="-342900" algn="l" rtl="0">
              <a:spcBef>
                <a:spcPts val="0"/>
              </a:spcBef>
              <a:spcAft>
                <a:spcPts val="0"/>
              </a:spcAft>
              <a:buSzPts val="1800"/>
              <a:buAutoNum type="arabicPeriod"/>
            </a:pPr>
            <a:r>
              <a:rPr lang="en" b="1"/>
              <a:t>Web service</a:t>
            </a:r>
            <a:endParaRPr b="1"/>
          </a:p>
          <a:p>
            <a:pPr marL="914400" lvl="1" indent="-317500" algn="l" rtl="0">
              <a:spcBef>
                <a:spcPts val="0"/>
              </a:spcBef>
              <a:spcAft>
                <a:spcPts val="0"/>
              </a:spcAft>
              <a:buSzPts val="1400"/>
              <a:buAutoNum type="alphaLcPeriod"/>
            </a:pPr>
            <a:r>
              <a:rPr lang="en"/>
              <a:t>Quality of Service &amp; Service Level Agreement </a:t>
            </a:r>
            <a:endParaRPr/>
          </a:p>
          <a:p>
            <a:pPr marL="914400" lvl="1" indent="-317500" algn="l" rtl="0">
              <a:spcBef>
                <a:spcPts val="0"/>
              </a:spcBef>
              <a:spcAft>
                <a:spcPts val="0"/>
              </a:spcAft>
              <a:buSzPts val="1400"/>
              <a:buAutoNum type="alphaLcPeriod"/>
            </a:pPr>
            <a:r>
              <a:rPr lang="en"/>
              <a:t>Service-Oriented Architecture</a:t>
            </a:r>
            <a:endParaRPr/>
          </a:p>
          <a:p>
            <a:pPr marL="457200" lvl="0" indent="-342900" algn="l" rtl="0">
              <a:spcBef>
                <a:spcPts val="0"/>
              </a:spcBef>
              <a:spcAft>
                <a:spcPts val="0"/>
              </a:spcAft>
              <a:buSzPts val="1800"/>
              <a:buAutoNum type="arabicPeriod"/>
            </a:pPr>
            <a:r>
              <a:rPr lang="en"/>
              <a:t>XaaS</a:t>
            </a:r>
            <a:endParaRPr/>
          </a:p>
          <a:p>
            <a:pPr marL="457200" lvl="0" indent="-342900" algn="l" rtl="0">
              <a:spcBef>
                <a:spcPts val="0"/>
              </a:spcBef>
              <a:spcAft>
                <a:spcPts val="0"/>
              </a:spcAft>
              <a:buSzPts val="1800"/>
              <a:buAutoNum type="arabicPeriod"/>
            </a:pPr>
            <a:r>
              <a:rPr lang="en"/>
              <a:t>Virtualization: Virtual Machine and Docker</a:t>
            </a:r>
            <a:endParaRPr/>
          </a:p>
          <a:p>
            <a:pPr marL="457200" lvl="0" indent="-342900" algn="l" rtl="0">
              <a:spcBef>
                <a:spcPts val="0"/>
              </a:spcBef>
              <a:spcAft>
                <a:spcPts val="0"/>
              </a:spcAft>
              <a:buSzPts val="1800"/>
              <a:buAutoNum type="arabicPeriod"/>
            </a:pPr>
            <a:r>
              <a:rPr lang="en"/>
              <a:t>Microservice and Serverless (Lambda Functions) </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Some slides were adopted from Cornell CS5412 advanced cloud computing  </a:t>
            </a:r>
            <a:r>
              <a:rPr lang="en" sz="1100">
                <a:solidFill>
                  <a:schemeClr val="dk1"/>
                </a:solidFill>
              </a:rPr>
              <a:t>HTTP://WWW.CS.CORNELL.EDU/COURSES/CS5412/2022SP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AWS Lambda Function</a:t>
            </a:r>
            <a:endParaRPr/>
          </a:p>
        </p:txBody>
      </p:sp>
      <p:sp>
        <p:nvSpPr>
          <p:cNvPr id="574" name="Google Shape;574;p8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575" name="Google Shape;575;p87"/>
          <p:cNvPicPr preferRelativeResize="0"/>
          <p:nvPr/>
        </p:nvPicPr>
        <p:blipFill>
          <a:blip r:embed="rId3">
            <a:alphaModFix/>
          </a:blip>
          <a:stretch>
            <a:fillRect/>
          </a:stretch>
        </p:blipFill>
        <p:spPr>
          <a:xfrm>
            <a:off x="3125377" y="915275"/>
            <a:ext cx="5976899" cy="422822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AWS Lambda Function</a:t>
            </a:r>
            <a:endParaRPr/>
          </a:p>
        </p:txBody>
      </p:sp>
      <p:sp>
        <p:nvSpPr>
          <p:cNvPr id="581" name="Google Shape;581;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Role: permission</a:t>
            </a:r>
            <a:endParaRPr/>
          </a:p>
          <a:p>
            <a:pPr marL="0" lvl="0" indent="0" algn="l" rtl="0">
              <a:spcBef>
                <a:spcPts val="1200"/>
              </a:spcBef>
              <a:spcAft>
                <a:spcPts val="0"/>
              </a:spcAft>
              <a:buNone/>
            </a:pPr>
            <a:r>
              <a:rPr lang="en"/>
              <a:t>Runtime: C#, Java, Python</a:t>
            </a:r>
            <a:endParaRPr/>
          </a:p>
          <a:p>
            <a:pPr marL="0" lvl="0" indent="0" algn="l" rtl="0">
              <a:spcBef>
                <a:spcPts val="1200"/>
              </a:spcBef>
              <a:spcAft>
                <a:spcPts val="1200"/>
              </a:spcAft>
              <a:buNone/>
            </a:pPr>
            <a:r>
              <a:rPr lang="en"/>
              <a:t>Handler: entrance</a:t>
            </a:r>
            <a:endParaRPr/>
          </a:p>
        </p:txBody>
      </p:sp>
      <p:pic>
        <p:nvPicPr>
          <p:cNvPr id="582" name="Google Shape;582;p88"/>
          <p:cNvPicPr preferRelativeResize="0"/>
          <p:nvPr/>
        </p:nvPicPr>
        <p:blipFill>
          <a:blip r:embed="rId3">
            <a:alphaModFix/>
          </a:blip>
          <a:stretch>
            <a:fillRect/>
          </a:stretch>
        </p:blipFill>
        <p:spPr>
          <a:xfrm>
            <a:off x="3750500" y="805850"/>
            <a:ext cx="5393501" cy="43828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AWS Lambda Function</a:t>
            </a:r>
            <a:endParaRPr/>
          </a:p>
        </p:txBody>
      </p:sp>
      <p:sp>
        <p:nvSpPr>
          <p:cNvPr id="588" name="Google Shape;588;p8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Future Configurations </a:t>
            </a:r>
            <a:endParaRPr/>
          </a:p>
        </p:txBody>
      </p:sp>
      <p:pic>
        <p:nvPicPr>
          <p:cNvPr id="589" name="Google Shape;589;p89"/>
          <p:cNvPicPr preferRelativeResize="0"/>
          <p:nvPr/>
        </p:nvPicPr>
        <p:blipFill>
          <a:blip r:embed="rId3">
            <a:alphaModFix/>
          </a:blip>
          <a:stretch>
            <a:fillRect/>
          </a:stretch>
        </p:blipFill>
        <p:spPr>
          <a:xfrm>
            <a:off x="3932151" y="756100"/>
            <a:ext cx="5211850" cy="426802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AWS Lambda Function</a:t>
            </a:r>
            <a:endParaRPr/>
          </a:p>
        </p:txBody>
      </p:sp>
      <p:sp>
        <p:nvSpPr>
          <p:cNvPr id="595" name="Google Shape;595;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Test</a:t>
            </a:r>
            <a:endParaRPr/>
          </a:p>
        </p:txBody>
      </p:sp>
      <p:pic>
        <p:nvPicPr>
          <p:cNvPr id="596" name="Google Shape;596;p90"/>
          <p:cNvPicPr preferRelativeResize="0"/>
          <p:nvPr/>
        </p:nvPicPr>
        <p:blipFill>
          <a:blip r:embed="rId3">
            <a:alphaModFix/>
          </a:blip>
          <a:stretch>
            <a:fillRect/>
          </a:stretch>
        </p:blipFill>
        <p:spPr>
          <a:xfrm>
            <a:off x="412350" y="1594050"/>
            <a:ext cx="3671975" cy="3549451"/>
          </a:xfrm>
          <a:prstGeom prst="rect">
            <a:avLst/>
          </a:prstGeom>
          <a:noFill/>
          <a:ln>
            <a:noFill/>
          </a:ln>
        </p:spPr>
      </p:pic>
      <p:pic>
        <p:nvPicPr>
          <p:cNvPr id="597" name="Google Shape;597;p90"/>
          <p:cNvPicPr preferRelativeResize="0"/>
          <p:nvPr/>
        </p:nvPicPr>
        <p:blipFill>
          <a:blip r:embed="rId4">
            <a:alphaModFix/>
          </a:blip>
          <a:stretch>
            <a:fillRect/>
          </a:stretch>
        </p:blipFill>
        <p:spPr>
          <a:xfrm>
            <a:off x="3774271" y="1263076"/>
            <a:ext cx="5369730" cy="34163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Web Services</a:t>
            </a:r>
            <a:endParaRPr/>
          </a:p>
        </p:txBody>
      </p:sp>
      <p:sp>
        <p:nvSpPr>
          <p:cNvPr id="156" name="Google Shape;156;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500"/>
              </a:spcBef>
              <a:spcAft>
                <a:spcPts val="0"/>
              </a:spcAft>
              <a:buClr>
                <a:schemeClr val="dk1"/>
              </a:buClr>
              <a:buSzPts val="1100"/>
              <a:buFont typeface="Arial"/>
              <a:buNone/>
            </a:pPr>
            <a:r>
              <a:rPr lang="en" sz="1050">
                <a:solidFill>
                  <a:srgbClr val="202122"/>
                </a:solidFill>
                <a:highlight>
                  <a:srgbClr val="FFFFFF"/>
                </a:highlight>
              </a:rPr>
              <a:t>The term </a:t>
            </a:r>
            <a:r>
              <a:rPr lang="en" sz="1050" b="1">
                <a:solidFill>
                  <a:srgbClr val="202122"/>
                </a:solidFill>
                <a:highlight>
                  <a:srgbClr val="FFFFFF"/>
                </a:highlight>
              </a:rPr>
              <a:t>Web service</a:t>
            </a:r>
            <a:r>
              <a:rPr lang="en" sz="1050">
                <a:solidFill>
                  <a:srgbClr val="202122"/>
                </a:solidFill>
                <a:highlight>
                  <a:srgbClr val="FFFFFF"/>
                </a:highlight>
              </a:rPr>
              <a:t> (</a:t>
            </a:r>
            <a:r>
              <a:rPr lang="en" sz="1050" b="1">
                <a:solidFill>
                  <a:srgbClr val="202122"/>
                </a:solidFill>
                <a:highlight>
                  <a:srgbClr val="FFFFFF"/>
                </a:highlight>
              </a:rPr>
              <a:t>WS</a:t>
            </a:r>
            <a:r>
              <a:rPr lang="en" sz="1050">
                <a:solidFill>
                  <a:srgbClr val="202122"/>
                </a:solidFill>
                <a:highlight>
                  <a:srgbClr val="FFFFFF"/>
                </a:highlight>
              </a:rPr>
              <a:t>) is either:</a:t>
            </a:r>
            <a:endParaRPr sz="1050">
              <a:solidFill>
                <a:srgbClr val="202122"/>
              </a:solidFill>
              <a:highlight>
                <a:srgbClr val="FFFFFF"/>
              </a:highlight>
            </a:endParaRPr>
          </a:p>
          <a:p>
            <a:pPr marL="685800" lvl="0" indent="-295275" algn="l" rtl="0">
              <a:spcBef>
                <a:spcPts val="600"/>
              </a:spcBef>
              <a:spcAft>
                <a:spcPts val="0"/>
              </a:spcAft>
              <a:buClr>
                <a:srgbClr val="202122"/>
              </a:buClr>
              <a:buSzPts val="1050"/>
              <a:buChar char="●"/>
            </a:pPr>
            <a:r>
              <a:rPr lang="en" sz="1050">
                <a:solidFill>
                  <a:srgbClr val="202122"/>
                </a:solidFill>
                <a:highlight>
                  <a:srgbClr val="FFFFFF"/>
                </a:highlight>
              </a:rPr>
              <a:t>a service offered by an electronic device to another electronic device, communicating with each other via the </a:t>
            </a:r>
            <a:r>
              <a:rPr lang="en" sz="1050">
                <a:solidFill>
                  <a:srgbClr val="0645AD"/>
                </a:solidFill>
                <a:highlight>
                  <a:srgbClr val="FFFFFF"/>
                </a:highlight>
                <a:uFill>
                  <a:noFill/>
                </a:uFill>
                <a:hlinkClick r:id="rId3">
                  <a:extLst>
                    <a:ext uri="{A12FA001-AC4F-418D-AE19-62706E023703}">
                      <ahyp:hlinkClr xmlns:ahyp="http://schemas.microsoft.com/office/drawing/2018/hyperlinkcolor" val="tx"/>
                    </a:ext>
                  </a:extLst>
                </a:hlinkClick>
              </a:rPr>
              <a:t>World Wide Web</a:t>
            </a:r>
            <a:r>
              <a:rPr lang="en" sz="1050">
                <a:solidFill>
                  <a:srgbClr val="202122"/>
                </a:solidFill>
                <a:highlight>
                  <a:srgbClr val="FFFFFF"/>
                </a:highlight>
              </a:rPr>
              <a:t>, or</a:t>
            </a:r>
            <a:endParaRPr sz="1050">
              <a:solidFill>
                <a:srgbClr val="202122"/>
              </a:solidFill>
              <a:highlight>
                <a:srgbClr val="FFFFFF"/>
              </a:highlight>
            </a:endParaRPr>
          </a:p>
          <a:p>
            <a:pPr marL="685800" lvl="0" indent="-295275" algn="l" rtl="0">
              <a:spcBef>
                <a:spcPts val="0"/>
              </a:spcBef>
              <a:spcAft>
                <a:spcPts val="0"/>
              </a:spcAft>
              <a:buClr>
                <a:srgbClr val="202122"/>
              </a:buClr>
              <a:buSzPts val="1050"/>
              <a:buChar char="●"/>
            </a:pPr>
            <a:r>
              <a:rPr lang="en" sz="1050">
                <a:solidFill>
                  <a:srgbClr val="202122"/>
                </a:solidFill>
                <a:highlight>
                  <a:srgbClr val="FFFFFF"/>
                </a:highlight>
              </a:rPr>
              <a:t>a server running on a computer device, listening for requests at a particular port over a network, serving web documents (HTML, </a:t>
            </a:r>
            <a:r>
              <a:rPr lang="en" sz="1050">
                <a:solidFill>
                  <a:srgbClr val="0645AD"/>
                </a:solidFill>
                <a:highlight>
                  <a:srgbClr val="FFFFFF"/>
                </a:highlight>
                <a:uFill>
                  <a:noFill/>
                </a:uFill>
                <a:hlinkClick r:id="rId4">
                  <a:extLst>
                    <a:ext uri="{A12FA001-AC4F-418D-AE19-62706E023703}">
                      <ahyp:hlinkClr xmlns:ahyp="http://schemas.microsoft.com/office/drawing/2018/hyperlinkcolor" val="tx"/>
                    </a:ext>
                  </a:extLst>
                </a:hlinkClick>
              </a:rPr>
              <a:t>JSON</a:t>
            </a:r>
            <a:r>
              <a:rPr lang="en" sz="1050">
                <a:solidFill>
                  <a:srgbClr val="202122"/>
                </a:solidFill>
                <a:highlight>
                  <a:srgbClr val="FFFFFF"/>
                </a:highlight>
              </a:rPr>
              <a:t>, </a:t>
            </a:r>
            <a:r>
              <a:rPr lang="en" sz="1050">
                <a:solidFill>
                  <a:srgbClr val="0645AD"/>
                </a:solidFill>
                <a:highlight>
                  <a:srgbClr val="FFFFFF"/>
                </a:highlight>
                <a:uFill>
                  <a:noFill/>
                </a:uFill>
                <a:hlinkClick r:id="rId5">
                  <a:extLst>
                    <a:ext uri="{A12FA001-AC4F-418D-AE19-62706E023703}">
                      <ahyp:hlinkClr xmlns:ahyp="http://schemas.microsoft.com/office/drawing/2018/hyperlinkcolor" val="tx"/>
                    </a:ext>
                  </a:extLst>
                </a:hlinkClick>
              </a:rPr>
              <a:t>XML</a:t>
            </a:r>
            <a:r>
              <a:rPr lang="en" sz="1050">
                <a:solidFill>
                  <a:srgbClr val="202122"/>
                </a:solidFill>
                <a:highlight>
                  <a:srgbClr val="FFFFFF"/>
                </a:highlight>
              </a:rPr>
              <a:t>, images).</a:t>
            </a:r>
            <a:endParaRPr sz="1050">
              <a:solidFill>
                <a:srgbClr val="202122"/>
              </a:solidFill>
              <a:highlight>
                <a:srgbClr val="FFFFFF"/>
              </a:highlight>
            </a:endParaRPr>
          </a:p>
          <a:p>
            <a:pPr marL="0" lvl="0" indent="0" algn="l" rtl="0">
              <a:spcBef>
                <a:spcPts val="500"/>
              </a:spcBef>
              <a:spcAft>
                <a:spcPts val="0"/>
              </a:spcAft>
              <a:buClr>
                <a:schemeClr val="dk1"/>
              </a:buClr>
              <a:buSzPts val="1100"/>
              <a:buFont typeface="Arial"/>
              <a:buNone/>
            </a:pPr>
            <a:r>
              <a:rPr lang="en" sz="1050">
                <a:solidFill>
                  <a:srgbClr val="202122"/>
                </a:solidFill>
                <a:highlight>
                  <a:srgbClr val="FFFFFF"/>
                </a:highlight>
              </a:rPr>
              <a:t>In a Web service a Web technology such as </a:t>
            </a:r>
            <a:r>
              <a:rPr lang="en" sz="1050">
                <a:solidFill>
                  <a:srgbClr val="0645AD"/>
                </a:solidFill>
                <a:highlight>
                  <a:srgbClr val="FFFFFF"/>
                </a:highlight>
                <a:uFill>
                  <a:noFill/>
                </a:uFill>
                <a:hlinkClick r:id="rId6">
                  <a:extLst>
                    <a:ext uri="{A12FA001-AC4F-418D-AE19-62706E023703}">
                      <ahyp:hlinkClr xmlns:ahyp="http://schemas.microsoft.com/office/drawing/2018/hyperlinkcolor" val="tx"/>
                    </a:ext>
                  </a:extLst>
                </a:hlinkClick>
              </a:rPr>
              <a:t>HTTP</a:t>
            </a:r>
            <a:r>
              <a:rPr lang="en" sz="1050">
                <a:solidFill>
                  <a:srgbClr val="202122"/>
                </a:solidFill>
                <a:highlight>
                  <a:srgbClr val="FFFFFF"/>
                </a:highlight>
              </a:rPr>
              <a:t> is used for transferring machine-readable file formats such as </a:t>
            </a:r>
            <a:r>
              <a:rPr lang="en" sz="1050">
                <a:solidFill>
                  <a:srgbClr val="0645AD"/>
                </a:solidFill>
                <a:highlight>
                  <a:srgbClr val="FFFFFF"/>
                </a:highlight>
                <a:uFill>
                  <a:noFill/>
                </a:uFill>
                <a:hlinkClick r:id="rId7">
                  <a:extLst>
                    <a:ext uri="{A12FA001-AC4F-418D-AE19-62706E023703}">
                      <ahyp:hlinkClr xmlns:ahyp="http://schemas.microsoft.com/office/drawing/2018/hyperlinkcolor" val="tx"/>
                    </a:ext>
                  </a:extLst>
                </a:hlinkClick>
              </a:rPr>
              <a:t>XML</a:t>
            </a:r>
            <a:r>
              <a:rPr lang="en" sz="1050">
                <a:solidFill>
                  <a:srgbClr val="202122"/>
                </a:solidFill>
                <a:highlight>
                  <a:srgbClr val="FFFFFF"/>
                </a:highlight>
              </a:rPr>
              <a:t> and JSON.</a:t>
            </a:r>
            <a:endParaRPr sz="1050">
              <a:solidFill>
                <a:srgbClr val="202122"/>
              </a:solidFill>
              <a:highlight>
                <a:srgbClr val="FFFFFF"/>
              </a:highlight>
            </a:endParaRPr>
          </a:p>
          <a:p>
            <a:pPr marL="0" lvl="0" indent="0" algn="l" rtl="0">
              <a:spcBef>
                <a:spcPts val="500"/>
              </a:spcBef>
              <a:spcAft>
                <a:spcPts val="1200"/>
              </a:spcAft>
              <a:buNone/>
            </a:pPr>
            <a:endParaRPr/>
          </a:p>
        </p:txBody>
      </p:sp>
      <p:pic>
        <p:nvPicPr>
          <p:cNvPr id="157" name="Google Shape;157;p34"/>
          <p:cNvPicPr preferRelativeResize="0"/>
          <p:nvPr/>
        </p:nvPicPr>
        <p:blipFill>
          <a:blip r:embed="rId8">
            <a:alphaModFix/>
          </a:blip>
          <a:stretch>
            <a:fillRect/>
          </a:stretch>
        </p:blipFill>
        <p:spPr>
          <a:xfrm>
            <a:off x="4136025" y="2368900"/>
            <a:ext cx="4819450" cy="2710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Web Service Example</a:t>
            </a:r>
            <a:endParaRPr/>
          </a:p>
        </p:txBody>
      </p:sp>
      <p:sp>
        <p:nvSpPr>
          <p:cNvPr id="163" name="Google Shape;163;p35"/>
          <p:cNvSpPr txBox="1">
            <a:spLocks noGrp="1"/>
          </p:cNvSpPr>
          <p:nvPr>
            <p:ph type="body" idx="1"/>
          </p:nvPr>
        </p:nvSpPr>
        <p:spPr>
          <a:xfrm>
            <a:off x="311700" y="10676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https://rapidapi.com/telesign/api/telesign-sms-verify/</a:t>
            </a:r>
            <a:endParaRPr/>
          </a:p>
        </p:txBody>
      </p:sp>
      <p:pic>
        <p:nvPicPr>
          <p:cNvPr id="164" name="Google Shape;164;p35"/>
          <p:cNvPicPr preferRelativeResize="0"/>
          <p:nvPr/>
        </p:nvPicPr>
        <p:blipFill>
          <a:blip r:embed="rId3">
            <a:alphaModFix/>
          </a:blip>
          <a:stretch>
            <a:fillRect/>
          </a:stretch>
        </p:blipFill>
        <p:spPr>
          <a:xfrm>
            <a:off x="148450" y="1507377"/>
            <a:ext cx="7328148" cy="1283125"/>
          </a:xfrm>
          <a:prstGeom prst="rect">
            <a:avLst/>
          </a:prstGeom>
          <a:noFill/>
          <a:ln>
            <a:noFill/>
          </a:ln>
        </p:spPr>
      </p:pic>
      <p:pic>
        <p:nvPicPr>
          <p:cNvPr id="165" name="Google Shape;165;p35"/>
          <p:cNvPicPr preferRelativeResize="0"/>
          <p:nvPr/>
        </p:nvPicPr>
        <p:blipFill>
          <a:blip r:embed="rId4">
            <a:alphaModFix/>
          </a:blip>
          <a:stretch>
            <a:fillRect/>
          </a:stretch>
        </p:blipFill>
        <p:spPr>
          <a:xfrm>
            <a:off x="0" y="3576053"/>
            <a:ext cx="4354800" cy="1345950"/>
          </a:xfrm>
          <a:prstGeom prst="rect">
            <a:avLst/>
          </a:prstGeom>
          <a:noFill/>
          <a:ln>
            <a:noFill/>
          </a:ln>
        </p:spPr>
      </p:pic>
      <p:pic>
        <p:nvPicPr>
          <p:cNvPr id="166" name="Google Shape;166;p35"/>
          <p:cNvPicPr preferRelativeResize="0"/>
          <p:nvPr/>
        </p:nvPicPr>
        <p:blipFill>
          <a:blip r:embed="rId5">
            <a:alphaModFix/>
          </a:blip>
          <a:stretch>
            <a:fillRect/>
          </a:stretch>
        </p:blipFill>
        <p:spPr>
          <a:xfrm>
            <a:off x="4140025" y="2716275"/>
            <a:ext cx="5003975" cy="2427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 provide a weather forecast web service?</a:t>
            </a:r>
            <a:endParaRPr/>
          </a:p>
        </p:txBody>
      </p:sp>
      <p:sp>
        <p:nvSpPr>
          <p:cNvPr id="172" name="Google Shape;172;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Service Provider: You; Clients: Car Snow Removal Robots.</a:t>
            </a:r>
            <a:endParaRPr/>
          </a:p>
          <a:p>
            <a:pPr marL="0" lvl="0" indent="0" algn="l" rtl="0">
              <a:spcBef>
                <a:spcPts val="1200"/>
              </a:spcBef>
              <a:spcAft>
                <a:spcPts val="0"/>
              </a:spcAft>
              <a:buNone/>
            </a:pPr>
            <a:endParaRPr/>
          </a:p>
          <a:p>
            <a:pPr marL="457200" lvl="0" indent="-342900" algn="l" rtl="0">
              <a:spcBef>
                <a:spcPts val="1200"/>
              </a:spcBef>
              <a:spcAft>
                <a:spcPts val="0"/>
              </a:spcAft>
              <a:buSzPts val="1800"/>
              <a:buAutoNum type="arabicPeriod"/>
            </a:pPr>
            <a:r>
              <a:rPr lang="en"/>
              <a:t>Collect the data and implement your business logic</a:t>
            </a:r>
            <a:endParaRPr/>
          </a:p>
          <a:p>
            <a:pPr marL="457200" lvl="0" indent="-342900" algn="l" rtl="0">
              <a:spcBef>
                <a:spcPts val="0"/>
              </a:spcBef>
              <a:spcAft>
                <a:spcPts val="0"/>
              </a:spcAft>
              <a:buSzPts val="1800"/>
              <a:buAutoNum type="arabicPeriod"/>
            </a:pPr>
            <a:r>
              <a:rPr lang="en"/>
              <a:t>Get an IP address, buy a computer, buy a domain name, DNS resolving</a:t>
            </a:r>
            <a:endParaRPr/>
          </a:p>
          <a:p>
            <a:pPr marL="457200" lvl="0" indent="0" algn="l" rtl="0">
              <a:spcBef>
                <a:spcPts val="1200"/>
              </a:spcBef>
              <a:spcAft>
                <a:spcPts val="1200"/>
              </a:spcAft>
              <a:buNone/>
            </a:pPr>
            <a:endParaRPr/>
          </a:p>
        </p:txBody>
      </p:sp>
      <p:pic>
        <p:nvPicPr>
          <p:cNvPr id="173" name="Google Shape;173;p36"/>
          <p:cNvPicPr preferRelativeResize="0"/>
          <p:nvPr/>
        </p:nvPicPr>
        <p:blipFill>
          <a:blip r:embed="rId3">
            <a:alphaModFix/>
          </a:blip>
          <a:stretch>
            <a:fillRect/>
          </a:stretch>
        </p:blipFill>
        <p:spPr>
          <a:xfrm>
            <a:off x="4867750" y="3022475"/>
            <a:ext cx="3902701" cy="2195275"/>
          </a:xfrm>
          <a:prstGeom prst="rect">
            <a:avLst/>
          </a:prstGeom>
          <a:noFill/>
          <a:ln>
            <a:noFill/>
          </a:ln>
        </p:spPr>
      </p:pic>
      <p:sp>
        <p:nvSpPr>
          <p:cNvPr id="174" name="Google Shape;174;p36"/>
          <p:cNvSpPr/>
          <p:nvPr/>
        </p:nvSpPr>
        <p:spPr>
          <a:xfrm>
            <a:off x="7306950" y="3202750"/>
            <a:ext cx="519600" cy="371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t>Someone</a:t>
            </a:r>
            <a:endParaRPr sz="800"/>
          </a:p>
        </p:txBody>
      </p:sp>
      <p:sp>
        <p:nvSpPr>
          <p:cNvPr id="175" name="Google Shape;175;p36"/>
          <p:cNvSpPr txBox="1"/>
          <p:nvPr/>
        </p:nvSpPr>
        <p:spPr>
          <a:xfrm>
            <a:off x="364525" y="3970250"/>
            <a:ext cx="3000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chemeClr val="dk2"/>
                </a:solidFill>
              </a:rPr>
              <a:t>Is that enough?</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2534</Words>
  <Application>Microsoft Office PowerPoint</Application>
  <PresentationFormat>On-screen Show (16:9)</PresentationFormat>
  <Paragraphs>410</Paragraphs>
  <Slides>63</Slides>
  <Notes>63</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63</vt:i4>
      </vt:variant>
    </vt:vector>
  </HeadingPairs>
  <TitlesOfParts>
    <vt:vector size="71" baseType="lpstr">
      <vt:lpstr>Arial</vt:lpstr>
      <vt:lpstr>Roboto</vt:lpstr>
      <vt:lpstr>Helvetica Neue</vt:lpstr>
      <vt:lpstr>Twentieth Century</vt:lpstr>
      <vt:lpstr>Times</vt:lpstr>
      <vt:lpstr>Calibri</vt:lpstr>
      <vt:lpstr>Simple Light</vt:lpstr>
      <vt:lpstr>Simple Light</vt:lpstr>
      <vt:lpstr>CIS 490H/590J Edge Computing Multi-Layer Computing:Cloud Comp.</vt:lpstr>
      <vt:lpstr>Outline</vt:lpstr>
      <vt:lpstr>IoT devices</vt:lpstr>
      <vt:lpstr>CONCEPT: DIGITAL TWIN</vt:lpstr>
      <vt:lpstr>Why use Cloud to Assist IoT?</vt:lpstr>
      <vt:lpstr>Outline</vt:lpstr>
      <vt:lpstr>Web Services</vt:lpstr>
      <vt:lpstr>Web Service Example</vt:lpstr>
      <vt:lpstr>To provide a weather forecast web service?</vt:lpstr>
      <vt:lpstr>Quality of Service (QoS) Matters!</vt:lpstr>
      <vt:lpstr>SLA: Service Provider’s Promise</vt:lpstr>
      <vt:lpstr>To provide a weather prediction web service? </vt:lpstr>
      <vt:lpstr>Cloud Computing kicks in</vt:lpstr>
      <vt:lpstr>What is Cloud Computing?</vt:lpstr>
      <vt:lpstr>What if …</vt:lpstr>
      <vt:lpstr>Service-oriented Architecture</vt:lpstr>
      <vt:lpstr>SOA  Characteristics</vt:lpstr>
      <vt:lpstr>SOA  Characteristics (cont.) </vt:lpstr>
      <vt:lpstr>Cloud computing, SOA, and web service</vt:lpstr>
      <vt:lpstr>Outline</vt:lpstr>
      <vt:lpstr>Cloud Computing</vt:lpstr>
      <vt:lpstr>Before the cloud</vt:lpstr>
      <vt:lpstr>Infrastructure as a Service (IaaS)</vt:lpstr>
      <vt:lpstr>Platform as a Service (PaaS)</vt:lpstr>
      <vt:lpstr>PaaS example: AWS IoT</vt:lpstr>
      <vt:lpstr>Software as a Service (SaaS)</vt:lpstr>
      <vt:lpstr>Outline</vt:lpstr>
      <vt:lpstr>The Virtual Server Concept</vt:lpstr>
      <vt:lpstr>Virtual Machine</vt:lpstr>
      <vt:lpstr>Hypervisors And Hosts</vt:lpstr>
      <vt:lpstr>The Virtual Server Concept</vt:lpstr>
      <vt:lpstr>VM Snapshot</vt:lpstr>
      <vt:lpstr>Container</vt:lpstr>
      <vt:lpstr>Docker Images and Containers</vt:lpstr>
      <vt:lpstr>Docker Containers Vs. Virtual Machines</vt:lpstr>
      <vt:lpstr>How to use docker</vt:lpstr>
      <vt:lpstr>Benefits of Virtualization</vt:lpstr>
      <vt:lpstr>Virtualization in Cloud Computing</vt:lpstr>
      <vt:lpstr>Kubernetes</vt:lpstr>
      <vt:lpstr>Outline</vt:lpstr>
      <vt:lpstr>Microservice</vt:lpstr>
      <vt:lpstr>Example: Food to Go Application</vt:lpstr>
      <vt:lpstr>The application keeps growing</vt:lpstr>
      <vt:lpstr>Microservice architecture for FTGO</vt:lpstr>
      <vt:lpstr>API gateway for microservice</vt:lpstr>
      <vt:lpstr>Microservice: pros and cons</vt:lpstr>
      <vt:lpstr>PowerPoint Presentation</vt:lpstr>
      <vt:lpstr>PowerPoint Presentation</vt:lpstr>
      <vt:lpstr>Each Microservice is a parallel pool!</vt:lpstr>
      <vt:lpstr>Outline</vt:lpstr>
      <vt:lpstr>Serverless</vt:lpstr>
      <vt:lpstr>What is Serverless</vt:lpstr>
      <vt:lpstr>Server-less means no servers? Or worry-less about servers?</vt:lpstr>
      <vt:lpstr>What triggers code execution?</vt:lpstr>
      <vt:lpstr>Why Serverless</vt:lpstr>
      <vt:lpstr>Key factors for infrastructure cost savings</vt:lpstr>
      <vt:lpstr>What is Serverless good for?</vt:lpstr>
      <vt:lpstr>Current Platforms for Serverless</vt:lpstr>
      <vt:lpstr>AWS Lambda Function</vt:lpstr>
      <vt:lpstr>AWS Lambda Function</vt:lpstr>
      <vt:lpstr>AWS Lambda Function</vt:lpstr>
      <vt:lpstr>AWS Lambda Function</vt:lpstr>
      <vt:lpstr>AWS Lambda Function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490H/590J Edge Computing Multi-Layer Computing:Cloud Comp.</dc:title>
  <cp:lastModifiedBy>Johnson, Demetrius</cp:lastModifiedBy>
  <cp:revision>1</cp:revision>
  <dcterms:modified xsi:type="dcterms:W3CDTF">2023-02-10T00:41:11Z</dcterms:modified>
</cp:coreProperties>
</file>